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0" r:id="rId5"/>
    <p:sldId id="267" r:id="rId6"/>
    <p:sldId id="261" r:id="rId7"/>
    <p:sldId id="262" r:id="rId8"/>
    <p:sldId id="263" r:id="rId9"/>
    <p:sldId id="264" r:id="rId10"/>
    <p:sldId id="265" r:id="rId11"/>
    <p:sldId id="266"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Помір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4660"/>
  </p:normalViewPr>
  <p:slideViewPr>
    <p:cSldViewPr snapToGrid="0">
      <p:cViewPr varScale="1">
        <p:scale>
          <a:sx n="72" d="100"/>
          <a:sy n="72" d="100"/>
        </p:scale>
        <p:origin x="72" y="8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89985-7298-4D61-A20D-38DB7A64A53D}" type="doc">
      <dgm:prSet loTypeId="urn:microsoft.com/office/officeart/2005/8/layout/list1" loCatId="list" qsTypeId="urn:microsoft.com/office/officeart/2005/8/quickstyle/3d4" qsCatId="3D" csTypeId="urn:microsoft.com/office/officeart/2005/8/colors/accent4_1" csCatId="accent4" phldr="1"/>
      <dgm:spPr/>
      <dgm:t>
        <a:bodyPr/>
        <a:lstStyle/>
        <a:p>
          <a:endParaRPr lang="uk-UA"/>
        </a:p>
      </dgm:t>
    </dgm:pt>
    <dgm:pt modelId="{8D8F4188-D899-433D-B5F3-37EAD099CA1B}">
      <dgm:prSet phldrT="[Текст]" custT="1"/>
      <dgm:spPr/>
      <dgm:t>
        <a:bodyPr/>
        <a:lstStyle/>
        <a:p>
          <a:r>
            <a:rPr lang="ru-RU" sz="1400" dirty="0">
              <a:latin typeface="Times New Roman" panose="02020603050405020304" pitchFamily="18" charset="0"/>
              <a:cs typeface="Times New Roman" panose="02020603050405020304" pitchFamily="18" charset="0"/>
            </a:rPr>
            <a:t>1. </a:t>
          </a:r>
          <a:r>
            <a:rPr lang="ru-RU" sz="1400" dirty="0" err="1">
              <a:latin typeface="Times New Roman" panose="02020603050405020304" pitchFamily="18" charset="0"/>
              <a:cs typeface="Times New Roman" panose="02020603050405020304" pitchFamily="18" charset="0"/>
            </a:rPr>
            <a:t>Вибір</a:t>
          </a:r>
          <a:r>
            <a:rPr lang="ru-RU" sz="1400" dirty="0">
              <a:latin typeface="Times New Roman" panose="02020603050405020304" pitchFamily="18" charset="0"/>
              <a:cs typeface="Times New Roman" panose="02020603050405020304" pitchFamily="18" charset="0"/>
            </a:rPr>
            <a:t> та </a:t>
          </a:r>
          <a:r>
            <a:rPr lang="ru-RU" sz="1400" dirty="0" err="1">
              <a:latin typeface="Times New Roman" panose="02020603050405020304" pitchFamily="18" charset="0"/>
              <a:cs typeface="Times New Roman" panose="02020603050405020304" pitchFamily="18" charset="0"/>
            </a:rPr>
            <a:t>затвердження</a:t>
          </a:r>
          <a:r>
            <a:rPr lang="ru-RU" sz="1400" dirty="0">
              <a:latin typeface="Times New Roman" panose="02020603050405020304" pitchFamily="18" charset="0"/>
              <a:cs typeface="Times New Roman" panose="02020603050405020304" pitchFamily="18" charset="0"/>
            </a:rPr>
            <a:t> теми і </a:t>
          </a:r>
          <a:r>
            <a:rPr lang="ru-RU" sz="1400" dirty="0" err="1">
              <a:latin typeface="Times New Roman" panose="02020603050405020304" pitchFamily="18" charset="0"/>
              <a:cs typeface="Times New Roman" panose="02020603050405020304" pitchFamily="18" charset="0"/>
            </a:rPr>
            <a:t>бази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дослідження</a:t>
          </a:r>
          <a:r>
            <a:rPr lang="ru-RU" sz="1400" dirty="0">
              <a:latin typeface="Times New Roman" panose="02020603050405020304" pitchFamily="18" charset="0"/>
              <a:cs typeface="Times New Roman" panose="02020603050405020304" pitchFamily="18" charset="0"/>
            </a:rPr>
            <a:t>.</a:t>
          </a:r>
          <a:endParaRPr lang="uk-UA" sz="1400" dirty="0">
            <a:latin typeface="Times New Roman" panose="02020603050405020304" pitchFamily="18" charset="0"/>
            <a:cs typeface="Times New Roman" panose="02020603050405020304" pitchFamily="18" charset="0"/>
          </a:endParaRPr>
        </a:p>
      </dgm:t>
    </dgm:pt>
    <dgm:pt modelId="{85EB7E49-E7DF-4234-A0C5-79D1FB540F56}" type="parTrans" cxnId="{394074BD-B6BC-4D62-8497-368332A264DB}">
      <dgm:prSet/>
      <dgm:spPr/>
      <dgm:t>
        <a:bodyPr/>
        <a:lstStyle/>
        <a:p>
          <a:endParaRPr lang="uk-UA" sz="1400">
            <a:latin typeface="Times New Roman" panose="02020603050405020304" pitchFamily="18" charset="0"/>
            <a:cs typeface="Times New Roman" panose="02020603050405020304" pitchFamily="18" charset="0"/>
          </a:endParaRPr>
        </a:p>
      </dgm:t>
    </dgm:pt>
    <dgm:pt modelId="{D4D77D31-436B-4247-AE53-D0F27FFFB2E9}" type="sibTrans" cxnId="{394074BD-B6BC-4D62-8497-368332A264DB}">
      <dgm:prSet/>
      <dgm:spPr/>
      <dgm:t>
        <a:bodyPr/>
        <a:lstStyle/>
        <a:p>
          <a:endParaRPr lang="uk-UA" sz="1400">
            <a:latin typeface="Times New Roman" panose="02020603050405020304" pitchFamily="18" charset="0"/>
            <a:cs typeface="Times New Roman" panose="02020603050405020304" pitchFamily="18" charset="0"/>
          </a:endParaRPr>
        </a:p>
      </dgm:t>
    </dgm:pt>
    <dgm:pt modelId="{8C0F914C-2B80-4691-806C-09CC34C06E03}">
      <dgm:prSet phldrT="[Текст]" custT="1"/>
      <dgm:spPr/>
      <dgm:t>
        <a:bodyPr/>
        <a:lstStyle/>
        <a:p>
          <a:r>
            <a:rPr lang="ru-RU" sz="1400" dirty="0">
              <a:latin typeface="Times New Roman" panose="02020603050405020304" pitchFamily="18" charset="0"/>
              <a:cs typeface="Times New Roman" panose="02020603050405020304" pitchFamily="18" charset="0"/>
            </a:rPr>
            <a:t>7. </a:t>
          </a:r>
          <a:r>
            <a:rPr lang="ru-RU" sz="1400" dirty="0" err="1">
              <a:latin typeface="Times New Roman" panose="02020603050405020304" pitchFamily="18" charset="0"/>
              <a:cs typeface="Times New Roman" panose="02020603050405020304" pitchFamily="18" charset="0"/>
            </a:rPr>
            <a:t>Перевірка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оригінальності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проведеного</a:t>
          </a:r>
          <a:r>
            <a:rPr lang="ru-RU" sz="1400"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магістерської </a:t>
          </a:r>
          <a:r>
            <a:rPr lang="ru-RU" sz="1400" dirty="0" err="1">
              <a:latin typeface="Times New Roman" panose="02020603050405020304" pitchFamily="18" charset="0"/>
              <a:cs typeface="Times New Roman" panose="02020603050405020304" pitchFamily="18" charset="0"/>
            </a:rPr>
            <a:t>дослідження</a:t>
          </a:r>
          <a:endParaRPr lang="uk-UA" sz="1400" dirty="0">
            <a:latin typeface="Times New Roman" panose="02020603050405020304" pitchFamily="18" charset="0"/>
            <a:cs typeface="Times New Roman" panose="02020603050405020304" pitchFamily="18" charset="0"/>
          </a:endParaRPr>
        </a:p>
      </dgm:t>
    </dgm:pt>
    <dgm:pt modelId="{7BFD4A4B-DECE-418C-861F-198311E6649B}" type="parTrans" cxnId="{BF5343FD-AD6D-4864-A6A7-9BE0E3CD3B01}">
      <dgm:prSet/>
      <dgm:spPr/>
      <dgm:t>
        <a:bodyPr/>
        <a:lstStyle/>
        <a:p>
          <a:endParaRPr lang="uk-UA" sz="1400">
            <a:latin typeface="Times New Roman" panose="02020603050405020304" pitchFamily="18" charset="0"/>
            <a:cs typeface="Times New Roman" panose="02020603050405020304" pitchFamily="18" charset="0"/>
          </a:endParaRPr>
        </a:p>
      </dgm:t>
    </dgm:pt>
    <dgm:pt modelId="{A1A1F3CF-9090-4493-B61B-037BA841F980}" type="sibTrans" cxnId="{BF5343FD-AD6D-4864-A6A7-9BE0E3CD3B01}">
      <dgm:prSet/>
      <dgm:spPr/>
      <dgm:t>
        <a:bodyPr/>
        <a:lstStyle/>
        <a:p>
          <a:endParaRPr lang="uk-UA" sz="1400">
            <a:latin typeface="Times New Roman" panose="02020603050405020304" pitchFamily="18" charset="0"/>
            <a:cs typeface="Times New Roman" panose="02020603050405020304" pitchFamily="18" charset="0"/>
          </a:endParaRPr>
        </a:p>
      </dgm:t>
    </dgm:pt>
    <dgm:pt modelId="{E9B1559C-21E9-42A9-93FC-AD6122F43B68}">
      <dgm:prSet phldrT="[Текст]" custT="1"/>
      <dgm:spPr/>
      <dgm:t>
        <a:bodyPr/>
        <a:lstStyle/>
        <a:p>
          <a:r>
            <a:rPr lang="ru-RU" sz="1400" dirty="0">
              <a:latin typeface="Times New Roman" panose="02020603050405020304" pitchFamily="18" charset="0"/>
              <a:cs typeface="Times New Roman" panose="02020603050405020304" pitchFamily="18" charset="0"/>
            </a:rPr>
            <a:t>9. </a:t>
          </a:r>
          <a:r>
            <a:rPr lang="ru-RU" sz="1400" dirty="0" err="1">
              <a:latin typeface="Times New Roman" panose="02020603050405020304" pitchFamily="18" charset="0"/>
              <a:cs typeface="Times New Roman" panose="02020603050405020304" pitchFamily="18" charset="0"/>
            </a:rPr>
            <a:t>Попередній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захист</a:t>
          </a:r>
          <a:r>
            <a:rPr lang="ru-RU" sz="1400"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магістерської</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роботи</a:t>
          </a:r>
          <a:r>
            <a:rPr lang="ru-RU" sz="1400" dirty="0">
              <a:latin typeface="Times New Roman" panose="02020603050405020304" pitchFamily="18" charset="0"/>
              <a:cs typeface="Times New Roman" panose="02020603050405020304" pitchFamily="18" charset="0"/>
            </a:rPr>
            <a:t> на </a:t>
          </a:r>
          <a:r>
            <a:rPr lang="ru-RU" sz="1400" dirty="0" err="1">
              <a:latin typeface="Times New Roman" panose="02020603050405020304" pitchFamily="18" charset="0"/>
              <a:cs typeface="Times New Roman" panose="02020603050405020304" pitchFamily="18" charset="0"/>
            </a:rPr>
            <a:t>кафедрі</a:t>
          </a:r>
          <a:r>
            <a:rPr lang="ru-RU" sz="1400" dirty="0">
              <a:latin typeface="Times New Roman" panose="02020603050405020304" pitchFamily="18" charset="0"/>
              <a:cs typeface="Times New Roman" panose="02020603050405020304" pitchFamily="18" charset="0"/>
            </a:rPr>
            <a:t> у </a:t>
          </a:r>
          <a:r>
            <a:rPr lang="ru-RU" sz="1400" dirty="0" err="1">
              <a:latin typeface="Times New Roman" panose="02020603050405020304" pitchFamily="18" charset="0"/>
              <a:cs typeface="Times New Roman" panose="02020603050405020304" pitchFamily="18" charset="0"/>
            </a:rPr>
            <a:t>визначений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термін</a:t>
          </a:r>
          <a:endParaRPr lang="uk-UA" sz="1400" dirty="0">
            <a:latin typeface="Times New Roman" panose="02020603050405020304" pitchFamily="18" charset="0"/>
            <a:cs typeface="Times New Roman" panose="02020603050405020304" pitchFamily="18" charset="0"/>
          </a:endParaRPr>
        </a:p>
      </dgm:t>
    </dgm:pt>
    <dgm:pt modelId="{E58C9ABA-62E6-43A6-AB13-E72D967F0EAB}" type="parTrans" cxnId="{212484A3-594A-4BF1-B3AB-5D3B5F1833EA}">
      <dgm:prSet/>
      <dgm:spPr/>
      <dgm:t>
        <a:bodyPr/>
        <a:lstStyle/>
        <a:p>
          <a:endParaRPr lang="uk-UA" sz="1400">
            <a:latin typeface="Times New Roman" panose="02020603050405020304" pitchFamily="18" charset="0"/>
            <a:cs typeface="Times New Roman" panose="02020603050405020304" pitchFamily="18" charset="0"/>
          </a:endParaRPr>
        </a:p>
      </dgm:t>
    </dgm:pt>
    <dgm:pt modelId="{4108609A-C7F5-442F-BFFD-A7455A5B1B09}" type="sibTrans" cxnId="{212484A3-594A-4BF1-B3AB-5D3B5F1833EA}">
      <dgm:prSet/>
      <dgm:spPr/>
      <dgm:t>
        <a:bodyPr/>
        <a:lstStyle/>
        <a:p>
          <a:endParaRPr lang="uk-UA" sz="1400">
            <a:latin typeface="Times New Roman" panose="02020603050405020304" pitchFamily="18" charset="0"/>
            <a:cs typeface="Times New Roman" panose="02020603050405020304" pitchFamily="18" charset="0"/>
          </a:endParaRPr>
        </a:p>
      </dgm:t>
    </dgm:pt>
    <dgm:pt modelId="{1B029C8D-9AAE-466E-870D-405030E3E547}">
      <dgm:prSet custT="1"/>
      <dgm:spPr/>
      <dgm:t>
        <a:bodyPr/>
        <a:lstStyle/>
        <a:p>
          <a:r>
            <a:rPr lang="ru-RU" sz="1400" dirty="0">
              <a:latin typeface="Times New Roman" panose="02020603050405020304" pitchFamily="18" charset="0"/>
              <a:cs typeface="Times New Roman" panose="02020603050405020304" pitchFamily="18" charset="0"/>
            </a:rPr>
            <a:t>2. </a:t>
          </a:r>
          <a:r>
            <a:rPr lang="ru-RU" sz="1400" dirty="0" err="1">
              <a:latin typeface="Times New Roman" panose="02020603050405020304" pitchFamily="18" charset="0"/>
              <a:cs typeface="Times New Roman" panose="02020603050405020304" pitchFamily="18" charset="0"/>
            </a:rPr>
            <a:t>Складання</a:t>
          </a:r>
          <a:r>
            <a:rPr lang="ru-RU" sz="1400" dirty="0">
              <a:latin typeface="Times New Roman" panose="02020603050405020304" pitchFamily="18" charset="0"/>
              <a:cs typeface="Times New Roman" panose="02020603050405020304" pitchFamily="18" charset="0"/>
            </a:rPr>
            <a:t> календарного </a:t>
          </a:r>
          <a:r>
            <a:rPr lang="ru-RU" sz="1400" dirty="0" err="1">
              <a:latin typeface="Times New Roman" panose="02020603050405020304" pitchFamily="18" charset="0"/>
              <a:cs typeface="Times New Roman" panose="02020603050405020304" pitchFamily="18" charset="0"/>
            </a:rPr>
            <a:t>графіка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виконання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роботи</a:t>
          </a:r>
          <a:r>
            <a:rPr lang="ru-RU" sz="1400" dirty="0">
              <a:latin typeface="Times New Roman" panose="02020603050405020304" pitchFamily="18" charset="0"/>
              <a:cs typeface="Times New Roman" panose="02020603050405020304" pitchFamily="18" charset="0"/>
            </a:rPr>
            <a:t>.</a:t>
          </a:r>
          <a:endParaRPr lang="uk-UA" sz="1400" dirty="0">
            <a:latin typeface="Times New Roman" panose="02020603050405020304" pitchFamily="18" charset="0"/>
            <a:cs typeface="Times New Roman" panose="02020603050405020304" pitchFamily="18" charset="0"/>
          </a:endParaRPr>
        </a:p>
      </dgm:t>
    </dgm:pt>
    <dgm:pt modelId="{220367CB-1BA6-4A00-88E0-2D1FED24ECA9}" type="parTrans" cxnId="{1F1EFA6A-AF32-4121-811F-F8FD3DE120E2}">
      <dgm:prSet/>
      <dgm:spPr/>
      <dgm:t>
        <a:bodyPr/>
        <a:lstStyle/>
        <a:p>
          <a:endParaRPr lang="uk-UA" sz="1400">
            <a:latin typeface="Times New Roman" panose="02020603050405020304" pitchFamily="18" charset="0"/>
            <a:cs typeface="Times New Roman" panose="02020603050405020304" pitchFamily="18" charset="0"/>
          </a:endParaRPr>
        </a:p>
      </dgm:t>
    </dgm:pt>
    <dgm:pt modelId="{73FDE4E8-EB1A-4BAF-AD50-A8AB3B352AF2}" type="sibTrans" cxnId="{1F1EFA6A-AF32-4121-811F-F8FD3DE120E2}">
      <dgm:prSet/>
      <dgm:spPr/>
      <dgm:t>
        <a:bodyPr/>
        <a:lstStyle/>
        <a:p>
          <a:endParaRPr lang="uk-UA" sz="1400">
            <a:latin typeface="Times New Roman" panose="02020603050405020304" pitchFamily="18" charset="0"/>
            <a:cs typeface="Times New Roman" panose="02020603050405020304" pitchFamily="18" charset="0"/>
          </a:endParaRPr>
        </a:p>
      </dgm:t>
    </dgm:pt>
    <dgm:pt modelId="{4CD897CD-FF28-4645-9FB4-D67B1089F53D}">
      <dgm:prSet custT="1"/>
      <dgm:spPr/>
      <dgm:t>
        <a:bodyPr/>
        <a:lstStyle/>
        <a:p>
          <a:r>
            <a:rPr lang="ru-RU" sz="1400" dirty="0">
              <a:latin typeface="Times New Roman" panose="02020603050405020304" pitchFamily="18" charset="0"/>
              <a:cs typeface="Times New Roman" panose="02020603050405020304" pitchFamily="18" charset="0"/>
            </a:rPr>
            <a:t>3. </a:t>
          </a:r>
          <a:r>
            <a:rPr lang="ru-RU" sz="1400" dirty="0" err="1">
              <a:latin typeface="Times New Roman" panose="02020603050405020304" pitchFamily="18" charset="0"/>
              <a:cs typeface="Times New Roman" panose="02020603050405020304" pitchFamily="18" charset="0"/>
            </a:rPr>
            <a:t>Підбір</a:t>
          </a:r>
          <a:r>
            <a:rPr lang="ru-RU" sz="1400" dirty="0">
              <a:latin typeface="Times New Roman" panose="02020603050405020304" pitchFamily="18" charset="0"/>
              <a:cs typeface="Times New Roman" panose="02020603050405020304" pitchFamily="18" charset="0"/>
            </a:rPr>
            <a:t> та </a:t>
          </a:r>
          <a:r>
            <a:rPr lang="ru-RU" sz="1400" dirty="0" err="1">
              <a:latin typeface="Times New Roman" panose="02020603050405020304" pitchFamily="18" charset="0"/>
              <a:cs typeface="Times New Roman" panose="02020603050405020304" pitchFamily="18" charset="0"/>
            </a:rPr>
            <a:t>опрацювання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інформаційних</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джерел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література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матеріали</a:t>
          </a:r>
          <a:r>
            <a:rPr lang="ru-RU" sz="1400" dirty="0">
              <a:latin typeface="Times New Roman" panose="02020603050405020304" pitchFamily="18" charset="0"/>
              <a:cs typeface="Times New Roman" panose="02020603050405020304" pitchFamily="18" charset="0"/>
            </a:rPr>
            <a:t> за базою </a:t>
          </a:r>
          <a:r>
            <a:rPr lang="ru-RU" sz="1400" dirty="0" err="1">
              <a:latin typeface="Times New Roman" panose="02020603050405020304" pitchFamily="18" charset="0"/>
              <a:cs typeface="Times New Roman" panose="02020603050405020304" pitchFamily="18" charset="0"/>
            </a:rPr>
            <a:t>дослідження</a:t>
          </a:r>
          <a:r>
            <a:rPr lang="ru-RU" sz="1400" dirty="0">
              <a:latin typeface="Times New Roman" panose="02020603050405020304" pitchFamily="18" charset="0"/>
              <a:cs typeface="Times New Roman" panose="02020603050405020304" pitchFamily="18" charset="0"/>
            </a:rPr>
            <a:t>) </a:t>
          </a:r>
          <a:endParaRPr lang="uk-UA" sz="1400" dirty="0">
            <a:latin typeface="Times New Roman" panose="02020603050405020304" pitchFamily="18" charset="0"/>
            <a:cs typeface="Times New Roman" panose="02020603050405020304" pitchFamily="18" charset="0"/>
          </a:endParaRPr>
        </a:p>
      </dgm:t>
    </dgm:pt>
    <dgm:pt modelId="{CC3629CA-BF2C-4CC1-8E44-6B7F3DECA060}" type="parTrans" cxnId="{28E68F3F-2189-4DF9-BB2E-B344A3B87AEA}">
      <dgm:prSet/>
      <dgm:spPr/>
      <dgm:t>
        <a:bodyPr/>
        <a:lstStyle/>
        <a:p>
          <a:endParaRPr lang="uk-UA" sz="1400">
            <a:latin typeface="Times New Roman" panose="02020603050405020304" pitchFamily="18" charset="0"/>
            <a:cs typeface="Times New Roman" panose="02020603050405020304" pitchFamily="18" charset="0"/>
          </a:endParaRPr>
        </a:p>
      </dgm:t>
    </dgm:pt>
    <dgm:pt modelId="{172147E8-4AC1-4573-AF24-182286351FBA}" type="sibTrans" cxnId="{28E68F3F-2189-4DF9-BB2E-B344A3B87AEA}">
      <dgm:prSet/>
      <dgm:spPr/>
      <dgm:t>
        <a:bodyPr/>
        <a:lstStyle/>
        <a:p>
          <a:endParaRPr lang="uk-UA" sz="1400">
            <a:latin typeface="Times New Roman" panose="02020603050405020304" pitchFamily="18" charset="0"/>
            <a:cs typeface="Times New Roman" panose="02020603050405020304" pitchFamily="18" charset="0"/>
          </a:endParaRPr>
        </a:p>
      </dgm:t>
    </dgm:pt>
    <dgm:pt modelId="{ADA922C5-45E1-4F9E-A442-E1984965CAB0}">
      <dgm:prSet custT="1"/>
      <dgm:spPr/>
      <dgm:t>
        <a:bodyPr/>
        <a:lstStyle/>
        <a:p>
          <a:r>
            <a:rPr lang="ru-RU" sz="1400" dirty="0">
              <a:latin typeface="Times New Roman" panose="02020603050405020304" pitchFamily="18" charset="0"/>
              <a:cs typeface="Times New Roman" panose="02020603050405020304" pitchFamily="18" charset="0"/>
            </a:rPr>
            <a:t>4. Робота над планом </a:t>
          </a:r>
          <a:r>
            <a:rPr lang="ru-RU" sz="1400" dirty="0" err="1">
              <a:latin typeface="Times New Roman" panose="02020603050405020304" pitchFamily="18" charset="0"/>
              <a:cs typeface="Times New Roman" panose="02020603050405020304" pitchFamily="18" charset="0"/>
            </a:rPr>
            <a:t>дослідження</a:t>
          </a:r>
          <a:r>
            <a:rPr lang="ru-RU" sz="1400" dirty="0">
              <a:latin typeface="Times New Roman" panose="02020603050405020304" pitchFamily="18" charset="0"/>
              <a:cs typeface="Times New Roman" panose="02020603050405020304" pitchFamily="18" charset="0"/>
            </a:rPr>
            <a:t> </a:t>
          </a:r>
          <a:endParaRPr lang="uk-UA" sz="1400" dirty="0">
            <a:latin typeface="Times New Roman" panose="02020603050405020304" pitchFamily="18" charset="0"/>
            <a:cs typeface="Times New Roman" panose="02020603050405020304" pitchFamily="18" charset="0"/>
          </a:endParaRPr>
        </a:p>
      </dgm:t>
    </dgm:pt>
    <dgm:pt modelId="{5947F6CD-2892-4725-B041-67B6CDB15C55}" type="parTrans" cxnId="{29DCCE55-05A3-4B8B-A32C-24B2A4F90613}">
      <dgm:prSet/>
      <dgm:spPr/>
      <dgm:t>
        <a:bodyPr/>
        <a:lstStyle/>
        <a:p>
          <a:endParaRPr lang="uk-UA" sz="1400">
            <a:latin typeface="Times New Roman" panose="02020603050405020304" pitchFamily="18" charset="0"/>
            <a:cs typeface="Times New Roman" panose="02020603050405020304" pitchFamily="18" charset="0"/>
          </a:endParaRPr>
        </a:p>
      </dgm:t>
    </dgm:pt>
    <dgm:pt modelId="{F7074D92-FB30-4C59-B9B0-2DB2181AE3F6}" type="sibTrans" cxnId="{29DCCE55-05A3-4B8B-A32C-24B2A4F90613}">
      <dgm:prSet/>
      <dgm:spPr/>
      <dgm:t>
        <a:bodyPr/>
        <a:lstStyle/>
        <a:p>
          <a:endParaRPr lang="uk-UA" sz="1400">
            <a:latin typeface="Times New Roman" panose="02020603050405020304" pitchFamily="18" charset="0"/>
            <a:cs typeface="Times New Roman" panose="02020603050405020304" pitchFamily="18" charset="0"/>
          </a:endParaRPr>
        </a:p>
      </dgm:t>
    </dgm:pt>
    <dgm:pt modelId="{C94D0B71-99C5-4C5C-86F6-6E7EF98BA18E}">
      <dgm:prSet custT="1"/>
      <dgm:spPr/>
      <dgm:t>
        <a:bodyPr/>
        <a:lstStyle/>
        <a:p>
          <a:r>
            <a:rPr lang="ru-RU" sz="1400" dirty="0">
              <a:latin typeface="Times New Roman" panose="02020603050405020304" pitchFamily="18" charset="0"/>
              <a:cs typeface="Times New Roman" panose="02020603050405020304" pitchFamily="18" charset="0"/>
            </a:rPr>
            <a:t>5. </a:t>
          </a:r>
          <a:r>
            <a:rPr lang="ru-RU" sz="1400" dirty="0" err="1">
              <a:latin typeface="Times New Roman" panose="02020603050405020304" pitchFamily="18" charset="0"/>
              <a:cs typeface="Times New Roman" panose="02020603050405020304" pitchFamily="18" charset="0"/>
            </a:rPr>
            <a:t>Підготовка</a:t>
          </a:r>
          <a:r>
            <a:rPr lang="ru-RU" sz="1400" dirty="0">
              <a:latin typeface="Times New Roman" panose="02020603050405020304" pitchFamily="18" charset="0"/>
              <a:cs typeface="Times New Roman" panose="02020603050405020304" pitchFamily="18" charset="0"/>
            </a:rPr>
            <a:t> тексту </a:t>
          </a:r>
          <a:r>
            <a:rPr lang="ru-RU" sz="1400" dirty="0" err="1">
              <a:latin typeface="Times New Roman" panose="02020603050405020304" pitchFamily="18" charset="0"/>
              <a:cs typeface="Times New Roman" panose="02020603050405020304" pitchFamily="18" charset="0"/>
            </a:rPr>
            <a:t>кваліфікаційної</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магістерської</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роботи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подання</a:t>
          </a:r>
          <a:r>
            <a:rPr lang="ru-RU" sz="1400" dirty="0">
              <a:latin typeface="Times New Roman" panose="02020603050405020304" pitchFamily="18" charset="0"/>
              <a:cs typeface="Times New Roman" panose="02020603050405020304" pitchFamily="18" charset="0"/>
            </a:rPr>
            <a:t> для </a:t>
          </a:r>
          <a:r>
            <a:rPr lang="ru-RU" sz="1400" dirty="0" err="1">
              <a:latin typeface="Times New Roman" panose="02020603050405020304" pitchFamily="18" charset="0"/>
              <a:cs typeface="Times New Roman" panose="02020603050405020304" pitchFamily="18" charset="0"/>
            </a:rPr>
            <a:t>ознайомлення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керівнику</a:t>
          </a:r>
          <a:r>
            <a:rPr lang="ru-RU" sz="1400" dirty="0">
              <a:latin typeface="Times New Roman" panose="02020603050405020304" pitchFamily="18" charset="0"/>
              <a:cs typeface="Times New Roman" panose="02020603050405020304" pitchFamily="18" charset="0"/>
            </a:rPr>
            <a:t> в </a:t>
          </a:r>
          <a:r>
            <a:rPr lang="ru-RU" sz="1400" dirty="0" err="1">
              <a:latin typeface="Times New Roman" panose="02020603050405020304" pitchFamily="18" charset="0"/>
              <a:cs typeface="Times New Roman" panose="02020603050405020304" pitchFamily="18" charset="0"/>
            </a:rPr>
            <a:t>узгоджені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терміни</a:t>
          </a:r>
          <a:r>
            <a:rPr lang="ru-RU" sz="1400" dirty="0">
              <a:latin typeface="Times New Roman" panose="02020603050405020304" pitchFamily="18" charset="0"/>
              <a:cs typeface="Times New Roman" panose="02020603050405020304" pitchFamily="18" charset="0"/>
            </a:rPr>
            <a:t>  </a:t>
          </a:r>
          <a:endParaRPr lang="uk-UA" sz="1400" dirty="0">
            <a:latin typeface="Times New Roman" panose="02020603050405020304" pitchFamily="18" charset="0"/>
            <a:cs typeface="Times New Roman" panose="02020603050405020304" pitchFamily="18" charset="0"/>
          </a:endParaRPr>
        </a:p>
      </dgm:t>
    </dgm:pt>
    <dgm:pt modelId="{47B411FE-FE69-4B3A-B736-38308C3A829F}" type="parTrans" cxnId="{822DF3F9-9D5C-411E-98CE-E1329E38F4F6}">
      <dgm:prSet/>
      <dgm:spPr/>
      <dgm:t>
        <a:bodyPr/>
        <a:lstStyle/>
        <a:p>
          <a:endParaRPr lang="uk-UA" sz="1400">
            <a:latin typeface="Times New Roman" panose="02020603050405020304" pitchFamily="18" charset="0"/>
            <a:cs typeface="Times New Roman" panose="02020603050405020304" pitchFamily="18" charset="0"/>
          </a:endParaRPr>
        </a:p>
      </dgm:t>
    </dgm:pt>
    <dgm:pt modelId="{D3793170-6735-495B-A37E-BF8802840AD2}" type="sibTrans" cxnId="{822DF3F9-9D5C-411E-98CE-E1329E38F4F6}">
      <dgm:prSet/>
      <dgm:spPr/>
      <dgm:t>
        <a:bodyPr/>
        <a:lstStyle/>
        <a:p>
          <a:endParaRPr lang="uk-UA" sz="1400">
            <a:latin typeface="Times New Roman" panose="02020603050405020304" pitchFamily="18" charset="0"/>
            <a:cs typeface="Times New Roman" panose="02020603050405020304" pitchFamily="18" charset="0"/>
          </a:endParaRPr>
        </a:p>
      </dgm:t>
    </dgm:pt>
    <dgm:pt modelId="{18B4011F-BAB5-4517-840A-91415F2AEC45}">
      <dgm:prSet custT="1"/>
      <dgm:spPr/>
      <dgm:t>
        <a:bodyPr/>
        <a:lstStyle/>
        <a:p>
          <a:r>
            <a:rPr lang="uk-UA" sz="1400" dirty="0">
              <a:latin typeface="Times New Roman" panose="02020603050405020304" pitchFamily="18" charset="0"/>
              <a:cs typeface="Times New Roman" panose="02020603050405020304" pitchFamily="18" charset="0"/>
            </a:rPr>
            <a:t>6. Усунення недоліків, опрацювання кінцевого варіанту тексту, оформлення магістерської роботи</a:t>
          </a:r>
        </a:p>
      </dgm:t>
    </dgm:pt>
    <dgm:pt modelId="{8796D45E-FB7F-4FE9-A0D3-22DEBD37C56F}" type="parTrans" cxnId="{2631E34C-8C5B-47E7-B516-A2BDE6641D3B}">
      <dgm:prSet/>
      <dgm:spPr/>
      <dgm:t>
        <a:bodyPr/>
        <a:lstStyle/>
        <a:p>
          <a:endParaRPr lang="uk-UA" sz="1400">
            <a:latin typeface="Times New Roman" panose="02020603050405020304" pitchFamily="18" charset="0"/>
            <a:cs typeface="Times New Roman" panose="02020603050405020304" pitchFamily="18" charset="0"/>
          </a:endParaRPr>
        </a:p>
      </dgm:t>
    </dgm:pt>
    <dgm:pt modelId="{A8E3E22A-82B4-4E26-8FD3-A3D83B976C68}" type="sibTrans" cxnId="{2631E34C-8C5B-47E7-B516-A2BDE6641D3B}">
      <dgm:prSet/>
      <dgm:spPr/>
      <dgm:t>
        <a:bodyPr/>
        <a:lstStyle/>
        <a:p>
          <a:endParaRPr lang="uk-UA" sz="1400">
            <a:latin typeface="Times New Roman" panose="02020603050405020304" pitchFamily="18" charset="0"/>
            <a:cs typeface="Times New Roman" panose="02020603050405020304" pitchFamily="18" charset="0"/>
          </a:endParaRPr>
        </a:p>
      </dgm:t>
    </dgm:pt>
    <dgm:pt modelId="{7849C040-717A-4DDD-887D-C1C1190983A3}">
      <dgm:prSet phldrT="[Текст]" custT="1"/>
      <dgm:spPr/>
      <dgm:t>
        <a:bodyPr/>
        <a:lstStyle/>
        <a:p>
          <a:r>
            <a:rPr lang="ru-RU" sz="1400" dirty="0">
              <a:latin typeface="Times New Roman" panose="02020603050405020304" pitchFamily="18" charset="0"/>
              <a:cs typeface="Times New Roman" panose="02020603050405020304" pitchFamily="18" charset="0"/>
            </a:rPr>
            <a:t>8. </a:t>
          </a:r>
          <a:r>
            <a:rPr lang="ru-RU" sz="1400" dirty="0" err="1">
              <a:latin typeface="Times New Roman" panose="02020603050405020304" pitchFamily="18" charset="0"/>
              <a:cs typeface="Times New Roman" panose="02020603050405020304" pitchFamily="18" charset="0"/>
            </a:rPr>
            <a:t>Подання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роботи</a:t>
          </a:r>
          <a:r>
            <a:rPr lang="ru-RU" sz="1400" dirty="0">
              <a:latin typeface="Times New Roman" panose="02020603050405020304" pitchFamily="18" charset="0"/>
              <a:cs typeface="Times New Roman" panose="02020603050405020304" pitchFamily="18" charset="0"/>
            </a:rPr>
            <a:t> на кафедру у </a:t>
          </a:r>
          <a:r>
            <a:rPr lang="ru-RU" sz="1400" dirty="0" err="1">
              <a:latin typeface="Times New Roman" panose="02020603050405020304" pitchFamily="18" charset="0"/>
              <a:cs typeface="Times New Roman" panose="02020603050405020304" pitchFamily="18" charset="0"/>
            </a:rPr>
            <a:t>визначений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термін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також</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необхідні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супровідні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документи</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рецензії</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довідки</a:t>
          </a:r>
          <a:r>
            <a:rPr lang="ru-RU" sz="1400" dirty="0">
              <a:latin typeface="Times New Roman" panose="02020603050405020304" pitchFamily="18" charset="0"/>
              <a:cs typeface="Times New Roman" panose="02020603050405020304" pitchFamily="18" charset="0"/>
            </a:rPr>
            <a:t>)  </a:t>
          </a:r>
          <a:endParaRPr lang="uk-UA" sz="1400" dirty="0">
            <a:latin typeface="Times New Roman" panose="02020603050405020304" pitchFamily="18" charset="0"/>
            <a:cs typeface="Times New Roman" panose="02020603050405020304" pitchFamily="18" charset="0"/>
          </a:endParaRPr>
        </a:p>
      </dgm:t>
    </dgm:pt>
    <dgm:pt modelId="{19548149-4269-4050-B815-FE38695E3F96}" type="parTrans" cxnId="{F902D599-FF5D-4C51-AB55-CAC7C752D75B}">
      <dgm:prSet/>
      <dgm:spPr/>
      <dgm:t>
        <a:bodyPr/>
        <a:lstStyle/>
        <a:p>
          <a:endParaRPr lang="uk-UA" sz="1400">
            <a:latin typeface="Times New Roman" panose="02020603050405020304" pitchFamily="18" charset="0"/>
            <a:cs typeface="Times New Roman" panose="02020603050405020304" pitchFamily="18" charset="0"/>
          </a:endParaRPr>
        </a:p>
      </dgm:t>
    </dgm:pt>
    <dgm:pt modelId="{A1B88335-404F-4FAC-B659-B55F20D2D4B0}" type="sibTrans" cxnId="{F902D599-FF5D-4C51-AB55-CAC7C752D75B}">
      <dgm:prSet/>
      <dgm:spPr/>
      <dgm:t>
        <a:bodyPr/>
        <a:lstStyle/>
        <a:p>
          <a:endParaRPr lang="uk-UA" sz="1400">
            <a:latin typeface="Times New Roman" panose="02020603050405020304" pitchFamily="18" charset="0"/>
            <a:cs typeface="Times New Roman" panose="02020603050405020304" pitchFamily="18" charset="0"/>
          </a:endParaRPr>
        </a:p>
      </dgm:t>
    </dgm:pt>
    <dgm:pt modelId="{0BE76D22-F117-42CD-B5C5-05CF51D12363}">
      <dgm:prSet phldrT="[Текст]" custT="1"/>
      <dgm:spPr/>
      <dgm:t>
        <a:bodyPr/>
        <a:lstStyle/>
        <a:p>
          <a:r>
            <a:rPr lang="ru-RU" sz="1400" dirty="0">
              <a:latin typeface="Times New Roman" panose="02020603050405020304" pitchFamily="18" charset="0"/>
              <a:cs typeface="Times New Roman" panose="02020603050405020304" pitchFamily="18" charset="0"/>
            </a:rPr>
            <a:t>10. </a:t>
          </a:r>
          <a:r>
            <a:rPr lang="ru-RU" sz="1400" dirty="0" err="1">
              <a:latin typeface="Times New Roman" panose="02020603050405020304" pitchFamily="18" charset="0"/>
              <a:cs typeface="Times New Roman" panose="02020603050405020304" pitchFamily="18" charset="0"/>
            </a:rPr>
            <a:t>Захист</a:t>
          </a:r>
          <a:r>
            <a:rPr lang="ru-RU" sz="1400"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магістерської</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роботи</a:t>
          </a:r>
          <a:r>
            <a:rPr lang="ru-RU" sz="1400" dirty="0">
              <a:latin typeface="Times New Roman" panose="02020603050405020304" pitchFamily="18" charset="0"/>
              <a:cs typeface="Times New Roman" panose="02020603050405020304" pitchFamily="18" charset="0"/>
            </a:rPr>
            <a:t> у ДЕК</a:t>
          </a:r>
          <a:endParaRPr lang="uk-UA" sz="1400" dirty="0">
            <a:latin typeface="Times New Roman" panose="02020603050405020304" pitchFamily="18" charset="0"/>
            <a:cs typeface="Times New Roman" panose="02020603050405020304" pitchFamily="18" charset="0"/>
          </a:endParaRPr>
        </a:p>
      </dgm:t>
    </dgm:pt>
    <dgm:pt modelId="{5683C332-1636-44F9-9496-2196FD617BC4}" type="parTrans" cxnId="{FA5BFD35-5840-4CD9-BD9E-6F215935F7E1}">
      <dgm:prSet/>
      <dgm:spPr/>
      <dgm:t>
        <a:bodyPr/>
        <a:lstStyle/>
        <a:p>
          <a:endParaRPr lang="uk-UA" sz="1400">
            <a:latin typeface="Times New Roman" panose="02020603050405020304" pitchFamily="18" charset="0"/>
            <a:cs typeface="Times New Roman" panose="02020603050405020304" pitchFamily="18" charset="0"/>
          </a:endParaRPr>
        </a:p>
      </dgm:t>
    </dgm:pt>
    <dgm:pt modelId="{8406AB8D-3F17-4ED3-A78C-6E90E859028E}" type="sibTrans" cxnId="{FA5BFD35-5840-4CD9-BD9E-6F215935F7E1}">
      <dgm:prSet/>
      <dgm:spPr/>
      <dgm:t>
        <a:bodyPr/>
        <a:lstStyle/>
        <a:p>
          <a:endParaRPr lang="uk-UA" sz="1400">
            <a:latin typeface="Times New Roman" panose="02020603050405020304" pitchFamily="18" charset="0"/>
            <a:cs typeface="Times New Roman" panose="02020603050405020304" pitchFamily="18" charset="0"/>
          </a:endParaRPr>
        </a:p>
      </dgm:t>
    </dgm:pt>
    <dgm:pt modelId="{81F0198D-DB09-4025-912D-69DC11A026AE}" type="pres">
      <dgm:prSet presAssocID="{E7289985-7298-4D61-A20D-38DB7A64A53D}" presName="linear" presStyleCnt="0">
        <dgm:presLayoutVars>
          <dgm:dir/>
          <dgm:animLvl val="lvl"/>
          <dgm:resizeHandles val="exact"/>
        </dgm:presLayoutVars>
      </dgm:prSet>
      <dgm:spPr/>
    </dgm:pt>
    <dgm:pt modelId="{725E6D68-F38E-4D3A-BA42-8BB4EC8465FF}" type="pres">
      <dgm:prSet presAssocID="{8D8F4188-D899-433D-B5F3-37EAD099CA1B}" presName="parentLin" presStyleCnt="0"/>
      <dgm:spPr/>
    </dgm:pt>
    <dgm:pt modelId="{E9837A50-B128-432C-80EA-D2ADD4E0AC1D}" type="pres">
      <dgm:prSet presAssocID="{8D8F4188-D899-433D-B5F3-37EAD099CA1B}" presName="parentLeftMargin" presStyleLbl="node1" presStyleIdx="0" presStyleCnt="10"/>
      <dgm:spPr/>
    </dgm:pt>
    <dgm:pt modelId="{3274BAAF-BF6E-45CB-9911-E08255250679}" type="pres">
      <dgm:prSet presAssocID="{8D8F4188-D899-433D-B5F3-37EAD099CA1B}" presName="parentText" presStyleLbl="node1" presStyleIdx="0" presStyleCnt="10">
        <dgm:presLayoutVars>
          <dgm:chMax val="0"/>
          <dgm:bulletEnabled val="1"/>
        </dgm:presLayoutVars>
      </dgm:prSet>
      <dgm:spPr/>
    </dgm:pt>
    <dgm:pt modelId="{73BB2273-14E9-4724-9117-B87ABE83D580}" type="pres">
      <dgm:prSet presAssocID="{8D8F4188-D899-433D-B5F3-37EAD099CA1B}" presName="negativeSpace" presStyleCnt="0"/>
      <dgm:spPr/>
    </dgm:pt>
    <dgm:pt modelId="{73B7A1B0-2A0A-4004-91B9-220CC6AF15F5}" type="pres">
      <dgm:prSet presAssocID="{8D8F4188-D899-433D-B5F3-37EAD099CA1B}" presName="childText" presStyleLbl="conFgAcc1" presStyleIdx="0" presStyleCnt="10">
        <dgm:presLayoutVars>
          <dgm:bulletEnabled val="1"/>
        </dgm:presLayoutVars>
      </dgm:prSet>
      <dgm:spPr/>
    </dgm:pt>
    <dgm:pt modelId="{50387DED-0733-4ED8-A8DB-4E185EDC0835}" type="pres">
      <dgm:prSet presAssocID="{D4D77D31-436B-4247-AE53-D0F27FFFB2E9}" presName="spaceBetweenRectangles" presStyleCnt="0"/>
      <dgm:spPr/>
    </dgm:pt>
    <dgm:pt modelId="{BCD2FC8D-55DD-4721-A344-2E3CFE060E4C}" type="pres">
      <dgm:prSet presAssocID="{1B029C8D-9AAE-466E-870D-405030E3E547}" presName="parentLin" presStyleCnt="0"/>
      <dgm:spPr/>
    </dgm:pt>
    <dgm:pt modelId="{071C5D77-C7F1-4A6D-8B9C-210138DCC3B2}" type="pres">
      <dgm:prSet presAssocID="{1B029C8D-9AAE-466E-870D-405030E3E547}" presName="parentLeftMargin" presStyleLbl="node1" presStyleIdx="0" presStyleCnt="10"/>
      <dgm:spPr/>
    </dgm:pt>
    <dgm:pt modelId="{5E2EAE76-7D19-4C58-A99F-A0ED37656581}" type="pres">
      <dgm:prSet presAssocID="{1B029C8D-9AAE-466E-870D-405030E3E547}" presName="parentText" presStyleLbl="node1" presStyleIdx="1" presStyleCnt="10">
        <dgm:presLayoutVars>
          <dgm:chMax val="0"/>
          <dgm:bulletEnabled val="1"/>
        </dgm:presLayoutVars>
      </dgm:prSet>
      <dgm:spPr/>
    </dgm:pt>
    <dgm:pt modelId="{0614F1DC-6C7C-41E6-BBCF-0F16124D3324}" type="pres">
      <dgm:prSet presAssocID="{1B029C8D-9AAE-466E-870D-405030E3E547}" presName="negativeSpace" presStyleCnt="0"/>
      <dgm:spPr/>
    </dgm:pt>
    <dgm:pt modelId="{2231F710-B161-41F8-89FB-D14C6E5DF700}" type="pres">
      <dgm:prSet presAssocID="{1B029C8D-9AAE-466E-870D-405030E3E547}" presName="childText" presStyleLbl="conFgAcc1" presStyleIdx="1" presStyleCnt="10">
        <dgm:presLayoutVars>
          <dgm:bulletEnabled val="1"/>
        </dgm:presLayoutVars>
      </dgm:prSet>
      <dgm:spPr/>
    </dgm:pt>
    <dgm:pt modelId="{FC51A497-9EFA-4C6A-B955-56EA50C1D9D2}" type="pres">
      <dgm:prSet presAssocID="{73FDE4E8-EB1A-4BAF-AD50-A8AB3B352AF2}" presName="spaceBetweenRectangles" presStyleCnt="0"/>
      <dgm:spPr/>
    </dgm:pt>
    <dgm:pt modelId="{0BDDE46B-BC6B-451B-929D-485CCBABEF36}" type="pres">
      <dgm:prSet presAssocID="{4CD897CD-FF28-4645-9FB4-D67B1089F53D}" presName="parentLin" presStyleCnt="0"/>
      <dgm:spPr/>
    </dgm:pt>
    <dgm:pt modelId="{A10F923F-A7C6-4C21-B84A-4A5CB66FC528}" type="pres">
      <dgm:prSet presAssocID="{4CD897CD-FF28-4645-9FB4-D67B1089F53D}" presName="parentLeftMargin" presStyleLbl="node1" presStyleIdx="1" presStyleCnt="10"/>
      <dgm:spPr/>
    </dgm:pt>
    <dgm:pt modelId="{F7DDD171-DD1B-4686-8B6F-D5F33D7AD20E}" type="pres">
      <dgm:prSet presAssocID="{4CD897CD-FF28-4645-9FB4-D67B1089F53D}" presName="parentText" presStyleLbl="node1" presStyleIdx="2" presStyleCnt="10">
        <dgm:presLayoutVars>
          <dgm:chMax val="0"/>
          <dgm:bulletEnabled val="1"/>
        </dgm:presLayoutVars>
      </dgm:prSet>
      <dgm:spPr/>
    </dgm:pt>
    <dgm:pt modelId="{BBC3D253-808E-45C9-85BB-9E9D87E363EB}" type="pres">
      <dgm:prSet presAssocID="{4CD897CD-FF28-4645-9FB4-D67B1089F53D}" presName="negativeSpace" presStyleCnt="0"/>
      <dgm:spPr/>
    </dgm:pt>
    <dgm:pt modelId="{FFB61C70-44AC-4A96-AB23-03EA01620C0C}" type="pres">
      <dgm:prSet presAssocID="{4CD897CD-FF28-4645-9FB4-D67B1089F53D}" presName="childText" presStyleLbl="conFgAcc1" presStyleIdx="2" presStyleCnt="10">
        <dgm:presLayoutVars>
          <dgm:bulletEnabled val="1"/>
        </dgm:presLayoutVars>
      </dgm:prSet>
      <dgm:spPr/>
    </dgm:pt>
    <dgm:pt modelId="{9D173155-362E-4F41-8292-C8D90519A600}" type="pres">
      <dgm:prSet presAssocID="{172147E8-4AC1-4573-AF24-182286351FBA}" presName="spaceBetweenRectangles" presStyleCnt="0"/>
      <dgm:spPr/>
    </dgm:pt>
    <dgm:pt modelId="{130760EC-60CF-4E25-AE44-2C474F5F1843}" type="pres">
      <dgm:prSet presAssocID="{ADA922C5-45E1-4F9E-A442-E1984965CAB0}" presName="parentLin" presStyleCnt="0"/>
      <dgm:spPr/>
    </dgm:pt>
    <dgm:pt modelId="{65EF04B9-9145-4AA8-B9C2-88A92C45A24B}" type="pres">
      <dgm:prSet presAssocID="{ADA922C5-45E1-4F9E-A442-E1984965CAB0}" presName="parentLeftMargin" presStyleLbl="node1" presStyleIdx="2" presStyleCnt="10"/>
      <dgm:spPr/>
    </dgm:pt>
    <dgm:pt modelId="{98D000D1-91DF-484B-97B1-BE69434A41BC}" type="pres">
      <dgm:prSet presAssocID="{ADA922C5-45E1-4F9E-A442-E1984965CAB0}" presName="parentText" presStyleLbl="node1" presStyleIdx="3" presStyleCnt="10">
        <dgm:presLayoutVars>
          <dgm:chMax val="0"/>
          <dgm:bulletEnabled val="1"/>
        </dgm:presLayoutVars>
      </dgm:prSet>
      <dgm:spPr/>
    </dgm:pt>
    <dgm:pt modelId="{F6636A74-C26B-4E85-B9C9-3267C0A838C8}" type="pres">
      <dgm:prSet presAssocID="{ADA922C5-45E1-4F9E-A442-E1984965CAB0}" presName="negativeSpace" presStyleCnt="0"/>
      <dgm:spPr/>
    </dgm:pt>
    <dgm:pt modelId="{8874E6B6-3A82-4704-90B8-42292798E08C}" type="pres">
      <dgm:prSet presAssocID="{ADA922C5-45E1-4F9E-A442-E1984965CAB0}" presName="childText" presStyleLbl="conFgAcc1" presStyleIdx="3" presStyleCnt="10">
        <dgm:presLayoutVars>
          <dgm:bulletEnabled val="1"/>
        </dgm:presLayoutVars>
      </dgm:prSet>
      <dgm:spPr/>
    </dgm:pt>
    <dgm:pt modelId="{2B71CED4-0212-4F34-A73E-59E740310A8C}" type="pres">
      <dgm:prSet presAssocID="{F7074D92-FB30-4C59-B9B0-2DB2181AE3F6}" presName="spaceBetweenRectangles" presStyleCnt="0"/>
      <dgm:spPr/>
    </dgm:pt>
    <dgm:pt modelId="{E1EF6E00-BBED-4A8E-BAEC-3E7B238F1243}" type="pres">
      <dgm:prSet presAssocID="{C94D0B71-99C5-4C5C-86F6-6E7EF98BA18E}" presName="parentLin" presStyleCnt="0"/>
      <dgm:spPr/>
    </dgm:pt>
    <dgm:pt modelId="{4BE361D9-95A4-4AA7-AA1A-AA6690C64F14}" type="pres">
      <dgm:prSet presAssocID="{C94D0B71-99C5-4C5C-86F6-6E7EF98BA18E}" presName="parentLeftMargin" presStyleLbl="node1" presStyleIdx="3" presStyleCnt="10"/>
      <dgm:spPr/>
    </dgm:pt>
    <dgm:pt modelId="{52133382-D013-4B73-AB19-F245A6D7D12C}" type="pres">
      <dgm:prSet presAssocID="{C94D0B71-99C5-4C5C-86F6-6E7EF98BA18E}" presName="parentText" presStyleLbl="node1" presStyleIdx="4" presStyleCnt="10">
        <dgm:presLayoutVars>
          <dgm:chMax val="0"/>
          <dgm:bulletEnabled val="1"/>
        </dgm:presLayoutVars>
      </dgm:prSet>
      <dgm:spPr/>
    </dgm:pt>
    <dgm:pt modelId="{897E95AF-8626-4E1A-9177-9D9016B04472}" type="pres">
      <dgm:prSet presAssocID="{C94D0B71-99C5-4C5C-86F6-6E7EF98BA18E}" presName="negativeSpace" presStyleCnt="0"/>
      <dgm:spPr/>
    </dgm:pt>
    <dgm:pt modelId="{CE88B4DB-DC86-47F1-BBE4-3DA51E07A78B}" type="pres">
      <dgm:prSet presAssocID="{C94D0B71-99C5-4C5C-86F6-6E7EF98BA18E}" presName="childText" presStyleLbl="conFgAcc1" presStyleIdx="4" presStyleCnt="10">
        <dgm:presLayoutVars>
          <dgm:bulletEnabled val="1"/>
        </dgm:presLayoutVars>
      </dgm:prSet>
      <dgm:spPr/>
    </dgm:pt>
    <dgm:pt modelId="{A7532671-C1FC-4575-838F-2AFEE5D3DBDE}" type="pres">
      <dgm:prSet presAssocID="{D3793170-6735-495B-A37E-BF8802840AD2}" presName="spaceBetweenRectangles" presStyleCnt="0"/>
      <dgm:spPr/>
    </dgm:pt>
    <dgm:pt modelId="{D3D010B8-0871-43F4-890B-F0F1FE4A24E1}" type="pres">
      <dgm:prSet presAssocID="{18B4011F-BAB5-4517-840A-91415F2AEC45}" presName="parentLin" presStyleCnt="0"/>
      <dgm:spPr/>
    </dgm:pt>
    <dgm:pt modelId="{E98EA2F9-8BE3-4E80-962B-F510459A373E}" type="pres">
      <dgm:prSet presAssocID="{18B4011F-BAB5-4517-840A-91415F2AEC45}" presName="parentLeftMargin" presStyleLbl="node1" presStyleIdx="4" presStyleCnt="10"/>
      <dgm:spPr/>
    </dgm:pt>
    <dgm:pt modelId="{3E7DB5EE-0117-4347-888F-D1EA894F01AE}" type="pres">
      <dgm:prSet presAssocID="{18B4011F-BAB5-4517-840A-91415F2AEC45}" presName="parentText" presStyleLbl="node1" presStyleIdx="5" presStyleCnt="10">
        <dgm:presLayoutVars>
          <dgm:chMax val="0"/>
          <dgm:bulletEnabled val="1"/>
        </dgm:presLayoutVars>
      </dgm:prSet>
      <dgm:spPr/>
    </dgm:pt>
    <dgm:pt modelId="{BBF0F994-DE55-42AD-A18A-231DC8C0D1E9}" type="pres">
      <dgm:prSet presAssocID="{18B4011F-BAB5-4517-840A-91415F2AEC45}" presName="negativeSpace" presStyleCnt="0"/>
      <dgm:spPr/>
    </dgm:pt>
    <dgm:pt modelId="{FD3B8615-9925-45D0-AE44-FAE4B7FB6420}" type="pres">
      <dgm:prSet presAssocID="{18B4011F-BAB5-4517-840A-91415F2AEC45}" presName="childText" presStyleLbl="conFgAcc1" presStyleIdx="5" presStyleCnt="10">
        <dgm:presLayoutVars>
          <dgm:bulletEnabled val="1"/>
        </dgm:presLayoutVars>
      </dgm:prSet>
      <dgm:spPr/>
    </dgm:pt>
    <dgm:pt modelId="{9AD31635-F70C-436C-8143-480974970073}" type="pres">
      <dgm:prSet presAssocID="{A8E3E22A-82B4-4E26-8FD3-A3D83B976C68}" presName="spaceBetweenRectangles" presStyleCnt="0"/>
      <dgm:spPr/>
    </dgm:pt>
    <dgm:pt modelId="{3494128E-624A-4461-AE7C-DC8D2FF12382}" type="pres">
      <dgm:prSet presAssocID="{8C0F914C-2B80-4691-806C-09CC34C06E03}" presName="parentLin" presStyleCnt="0"/>
      <dgm:spPr/>
    </dgm:pt>
    <dgm:pt modelId="{2981030D-B43F-4156-92F3-F03F31FC7E18}" type="pres">
      <dgm:prSet presAssocID="{8C0F914C-2B80-4691-806C-09CC34C06E03}" presName="parentLeftMargin" presStyleLbl="node1" presStyleIdx="5" presStyleCnt="10"/>
      <dgm:spPr/>
    </dgm:pt>
    <dgm:pt modelId="{7878140A-D5E3-4BBC-9E2B-B57B1A110E03}" type="pres">
      <dgm:prSet presAssocID="{8C0F914C-2B80-4691-806C-09CC34C06E03}" presName="parentText" presStyleLbl="node1" presStyleIdx="6" presStyleCnt="10">
        <dgm:presLayoutVars>
          <dgm:chMax val="0"/>
          <dgm:bulletEnabled val="1"/>
        </dgm:presLayoutVars>
      </dgm:prSet>
      <dgm:spPr/>
    </dgm:pt>
    <dgm:pt modelId="{E24E75F5-36C7-4AAE-A8C7-C3CD9A6990B2}" type="pres">
      <dgm:prSet presAssocID="{8C0F914C-2B80-4691-806C-09CC34C06E03}" presName="negativeSpace" presStyleCnt="0"/>
      <dgm:spPr/>
    </dgm:pt>
    <dgm:pt modelId="{4D53C8CE-B9AC-4BFD-BAE6-D3897B52AC2E}" type="pres">
      <dgm:prSet presAssocID="{8C0F914C-2B80-4691-806C-09CC34C06E03}" presName="childText" presStyleLbl="conFgAcc1" presStyleIdx="6" presStyleCnt="10">
        <dgm:presLayoutVars>
          <dgm:bulletEnabled val="1"/>
        </dgm:presLayoutVars>
      </dgm:prSet>
      <dgm:spPr/>
    </dgm:pt>
    <dgm:pt modelId="{721AE829-94E2-412A-AE8F-858ACC6FCA19}" type="pres">
      <dgm:prSet presAssocID="{A1A1F3CF-9090-4493-B61B-037BA841F980}" presName="spaceBetweenRectangles" presStyleCnt="0"/>
      <dgm:spPr/>
    </dgm:pt>
    <dgm:pt modelId="{242480B7-8977-4CBA-BDC5-12624755DA3E}" type="pres">
      <dgm:prSet presAssocID="{7849C040-717A-4DDD-887D-C1C1190983A3}" presName="parentLin" presStyleCnt="0"/>
      <dgm:spPr/>
    </dgm:pt>
    <dgm:pt modelId="{034FC776-0C2F-4605-B248-AB0EC3F807CA}" type="pres">
      <dgm:prSet presAssocID="{7849C040-717A-4DDD-887D-C1C1190983A3}" presName="parentLeftMargin" presStyleLbl="node1" presStyleIdx="6" presStyleCnt="10"/>
      <dgm:spPr/>
    </dgm:pt>
    <dgm:pt modelId="{954E4BE8-4FA1-4A56-A82E-B2A36C1D9C43}" type="pres">
      <dgm:prSet presAssocID="{7849C040-717A-4DDD-887D-C1C1190983A3}" presName="parentText" presStyleLbl="node1" presStyleIdx="7" presStyleCnt="10">
        <dgm:presLayoutVars>
          <dgm:chMax val="0"/>
          <dgm:bulletEnabled val="1"/>
        </dgm:presLayoutVars>
      </dgm:prSet>
      <dgm:spPr/>
    </dgm:pt>
    <dgm:pt modelId="{D5F1B174-60F3-4962-93D5-6106E8AC4B85}" type="pres">
      <dgm:prSet presAssocID="{7849C040-717A-4DDD-887D-C1C1190983A3}" presName="negativeSpace" presStyleCnt="0"/>
      <dgm:spPr/>
    </dgm:pt>
    <dgm:pt modelId="{CA49617F-F152-47B2-B221-6708AE47382E}" type="pres">
      <dgm:prSet presAssocID="{7849C040-717A-4DDD-887D-C1C1190983A3}" presName="childText" presStyleLbl="conFgAcc1" presStyleIdx="7" presStyleCnt="10">
        <dgm:presLayoutVars>
          <dgm:bulletEnabled val="1"/>
        </dgm:presLayoutVars>
      </dgm:prSet>
      <dgm:spPr/>
    </dgm:pt>
    <dgm:pt modelId="{B2A9E52B-32B9-4DB2-AF25-FB95244BD139}" type="pres">
      <dgm:prSet presAssocID="{A1B88335-404F-4FAC-B659-B55F20D2D4B0}" presName="spaceBetweenRectangles" presStyleCnt="0"/>
      <dgm:spPr/>
    </dgm:pt>
    <dgm:pt modelId="{D12EEA1A-9CBC-455A-AB7A-9AADF78197C9}" type="pres">
      <dgm:prSet presAssocID="{E9B1559C-21E9-42A9-93FC-AD6122F43B68}" presName="parentLin" presStyleCnt="0"/>
      <dgm:spPr/>
    </dgm:pt>
    <dgm:pt modelId="{DD655FC3-AC48-4AF0-8F29-0552F9600B08}" type="pres">
      <dgm:prSet presAssocID="{E9B1559C-21E9-42A9-93FC-AD6122F43B68}" presName="parentLeftMargin" presStyleLbl="node1" presStyleIdx="7" presStyleCnt="10"/>
      <dgm:spPr/>
    </dgm:pt>
    <dgm:pt modelId="{8AC5818B-CE31-4F19-ADE0-2F5E65F769A2}" type="pres">
      <dgm:prSet presAssocID="{E9B1559C-21E9-42A9-93FC-AD6122F43B68}" presName="parentText" presStyleLbl="node1" presStyleIdx="8" presStyleCnt="10">
        <dgm:presLayoutVars>
          <dgm:chMax val="0"/>
          <dgm:bulletEnabled val="1"/>
        </dgm:presLayoutVars>
      </dgm:prSet>
      <dgm:spPr/>
    </dgm:pt>
    <dgm:pt modelId="{371E78AF-14C7-4906-89F7-4CCA3A5F3BA9}" type="pres">
      <dgm:prSet presAssocID="{E9B1559C-21E9-42A9-93FC-AD6122F43B68}" presName="negativeSpace" presStyleCnt="0"/>
      <dgm:spPr/>
    </dgm:pt>
    <dgm:pt modelId="{86021830-333F-4FD0-8B91-6B6F23312BD1}" type="pres">
      <dgm:prSet presAssocID="{E9B1559C-21E9-42A9-93FC-AD6122F43B68}" presName="childText" presStyleLbl="conFgAcc1" presStyleIdx="8" presStyleCnt="10">
        <dgm:presLayoutVars>
          <dgm:bulletEnabled val="1"/>
        </dgm:presLayoutVars>
      </dgm:prSet>
      <dgm:spPr/>
    </dgm:pt>
    <dgm:pt modelId="{F581F460-6ECE-4119-9947-E1475644CC0B}" type="pres">
      <dgm:prSet presAssocID="{4108609A-C7F5-442F-BFFD-A7455A5B1B09}" presName="spaceBetweenRectangles" presStyleCnt="0"/>
      <dgm:spPr/>
    </dgm:pt>
    <dgm:pt modelId="{51073DD7-C4DB-48F6-BE7A-B8C43D1039BA}" type="pres">
      <dgm:prSet presAssocID="{0BE76D22-F117-42CD-B5C5-05CF51D12363}" presName="parentLin" presStyleCnt="0"/>
      <dgm:spPr/>
    </dgm:pt>
    <dgm:pt modelId="{6E597EF8-B9EC-419A-AE8B-FF428DA8444D}" type="pres">
      <dgm:prSet presAssocID="{0BE76D22-F117-42CD-B5C5-05CF51D12363}" presName="parentLeftMargin" presStyleLbl="node1" presStyleIdx="8" presStyleCnt="10"/>
      <dgm:spPr/>
    </dgm:pt>
    <dgm:pt modelId="{A06A1387-5804-4F7C-AE36-A1F921193461}" type="pres">
      <dgm:prSet presAssocID="{0BE76D22-F117-42CD-B5C5-05CF51D12363}" presName="parentText" presStyleLbl="node1" presStyleIdx="9" presStyleCnt="10">
        <dgm:presLayoutVars>
          <dgm:chMax val="0"/>
          <dgm:bulletEnabled val="1"/>
        </dgm:presLayoutVars>
      </dgm:prSet>
      <dgm:spPr/>
    </dgm:pt>
    <dgm:pt modelId="{CFE7F124-2D33-48F3-BC56-D706A257C1E2}" type="pres">
      <dgm:prSet presAssocID="{0BE76D22-F117-42CD-B5C5-05CF51D12363}" presName="negativeSpace" presStyleCnt="0"/>
      <dgm:spPr/>
    </dgm:pt>
    <dgm:pt modelId="{0996B557-2639-4032-AC4A-E75CDCF4401A}" type="pres">
      <dgm:prSet presAssocID="{0BE76D22-F117-42CD-B5C5-05CF51D12363}" presName="childText" presStyleLbl="conFgAcc1" presStyleIdx="9" presStyleCnt="10">
        <dgm:presLayoutVars>
          <dgm:bulletEnabled val="1"/>
        </dgm:presLayoutVars>
      </dgm:prSet>
      <dgm:spPr/>
    </dgm:pt>
  </dgm:ptLst>
  <dgm:cxnLst>
    <dgm:cxn modelId="{0536F90D-35C6-45C9-9191-B0D6B975B6BD}" type="presOf" srcId="{C94D0B71-99C5-4C5C-86F6-6E7EF98BA18E}" destId="{52133382-D013-4B73-AB19-F245A6D7D12C}" srcOrd="1" destOrd="0" presId="urn:microsoft.com/office/officeart/2005/8/layout/list1"/>
    <dgm:cxn modelId="{237ACC1B-1C17-4BA0-8D5B-4D137AFB58A5}" type="presOf" srcId="{1B029C8D-9AAE-466E-870D-405030E3E547}" destId="{5E2EAE76-7D19-4C58-A99F-A0ED37656581}" srcOrd="1" destOrd="0" presId="urn:microsoft.com/office/officeart/2005/8/layout/list1"/>
    <dgm:cxn modelId="{FC36E323-3754-4206-8BF8-A3C707F99D60}" type="presOf" srcId="{18B4011F-BAB5-4517-840A-91415F2AEC45}" destId="{E98EA2F9-8BE3-4E80-962B-F510459A373E}" srcOrd="0" destOrd="0" presId="urn:microsoft.com/office/officeart/2005/8/layout/list1"/>
    <dgm:cxn modelId="{84CE1D2D-6880-4060-86E4-A05CA9D946A2}" type="presOf" srcId="{1B029C8D-9AAE-466E-870D-405030E3E547}" destId="{071C5D77-C7F1-4A6D-8B9C-210138DCC3B2}" srcOrd="0" destOrd="0" presId="urn:microsoft.com/office/officeart/2005/8/layout/list1"/>
    <dgm:cxn modelId="{FA5BFD35-5840-4CD9-BD9E-6F215935F7E1}" srcId="{E7289985-7298-4D61-A20D-38DB7A64A53D}" destId="{0BE76D22-F117-42CD-B5C5-05CF51D12363}" srcOrd="9" destOrd="0" parTransId="{5683C332-1636-44F9-9496-2196FD617BC4}" sibTransId="{8406AB8D-3F17-4ED3-A78C-6E90E859028E}"/>
    <dgm:cxn modelId="{73A4F237-21C2-4869-95D9-EA214730F296}" type="presOf" srcId="{8D8F4188-D899-433D-B5F3-37EAD099CA1B}" destId="{E9837A50-B128-432C-80EA-D2ADD4E0AC1D}" srcOrd="0" destOrd="0" presId="urn:microsoft.com/office/officeart/2005/8/layout/list1"/>
    <dgm:cxn modelId="{28E68F3F-2189-4DF9-BB2E-B344A3B87AEA}" srcId="{E7289985-7298-4D61-A20D-38DB7A64A53D}" destId="{4CD897CD-FF28-4645-9FB4-D67B1089F53D}" srcOrd="2" destOrd="0" parTransId="{CC3629CA-BF2C-4CC1-8E44-6B7F3DECA060}" sibTransId="{172147E8-4AC1-4573-AF24-182286351FBA}"/>
    <dgm:cxn modelId="{A2A37B44-5CBB-4BB5-A4C1-2CAAD769C2AD}" type="presOf" srcId="{E9B1559C-21E9-42A9-93FC-AD6122F43B68}" destId="{8AC5818B-CE31-4F19-ADE0-2F5E65F769A2}" srcOrd="1" destOrd="0" presId="urn:microsoft.com/office/officeart/2005/8/layout/list1"/>
    <dgm:cxn modelId="{1F1EFA6A-AF32-4121-811F-F8FD3DE120E2}" srcId="{E7289985-7298-4D61-A20D-38DB7A64A53D}" destId="{1B029C8D-9AAE-466E-870D-405030E3E547}" srcOrd="1" destOrd="0" parTransId="{220367CB-1BA6-4A00-88E0-2D1FED24ECA9}" sibTransId="{73FDE4E8-EB1A-4BAF-AD50-A8AB3B352AF2}"/>
    <dgm:cxn modelId="{2631E34C-8C5B-47E7-B516-A2BDE6641D3B}" srcId="{E7289985-7298-4D61-A20D-38DB7A64A53D}" destId="{18B4011F-BAB5-4517-840A-91415F2AEC45}" srcOrd="5" destOrd="0" parTransId="{8796D45E-FB7F-4FE9-A0D3-22DEBD37C56F}" sibTransId="{A8E3E22A-82B4-4E26-8FD3-A3D83B976C68}"/>
    <dgm:cxn modelId="{6DA70750-96D5-494F-9F59-5EEB080268F6}" type="presOf" srcId="{4CD897CD-FF28-4645-9FB4-D67B1089F53D}" destId="{F7DDD171-DD1B-4686-8B6F-D5F33D7AD20E}" srcOrd="1" destOrd="0" presId="urn:microsoft.com/office/officeart/2005/8/layout/list1"/>
    <dgm:cxn modelId="{29DCCE55-05A3-4B8B-A32C-24B2A4F90613}" srcId="{E7289985-7298-4D61-A20D-38DB7A64A53D}" destId="{ADA922C5-45E1-4F9E-A442-E1984965CAB0}" srcOrd="3" destOrd="0" parTransId="{5947F6CD-2892-4725-B041-67B6CDB15C55}" sibTransId="{F7074D92-FB30-4C59-B9B0-2DB2181AE3F6}"/>
    <dgm:cxn modelId="{848E5756-A6DE-43FB-A507-A8972FCF9802}" type="presOf" srcId="{8C0F914C-2B80-4691-806C-09CC34C06E03}" destId="{2981030D-B43F-4156-92F3-F03F31FC7E18}" srcOrd="0" destOrd="0" presId="urn:microsoft.com/office/officeart/2005/8/layout/list1"/>
    <dgm:cxn modelId="{F2EDD056-B6BC-4BE0-B79A-5856408268C2}" type="presOf" srcId="{0BE76D22-F117-42CD-B5C5-05CF51D12363}" destId="{A06A1387-5804-4F7C-AE36-A1F921193461}" srcOrd="1" destOrd="0" presId="urn:microsoft.com/office/officeart/2005/8/layout/list1"/>
    <dgm:cxn modelId="{3E8D1C81-E5C8-4EE1-8446-8EBD0B4F8BF2}" type="presOf" srcId="{ADA922C5-45E1-4F9E-A442-E1984965CAB0}" destId="{98D000D1-91DF-484B-97B1-BE69434A41BC}" srcOrd="1" destOrd="0" presId="urn:microsoft.com/office/officeart/2005/8/layout/list1"/>
    <dgm:cxn modelId="{967CDB8B-6D63-4A91-BCF8-29229E3897C9}" type="presOf" srcId="{8D8F4188-D899-433D-B5F3-37EAD099CA1B}" destId="{3274BAAF-BF6E-45CB-9911-E08255250679}" srcOrd="1" destOrd="0" presId="urn:microsoft.com/office/officeart/2005/8/layout/list1"/>
    <dgm:cxn modelId="{12130D8F-C05E-4D66-9651-6FDDA106CE58}" type="presOf" srcId="{8C0F914C-2B80-4691-806C-09CC34C06E03}" destId="{7878140A-D5E3-4BBC-9E2B-B57B1A110E03}" srcOrd="1" destOrd="0" presId="urn:microsoft.com/office/officeart/2005/8/layout/list1"/>
    <dgm:cxn modelId="{FD95248F-6F62-4032-A036-BB1BC1F60848}" type="presOf" srcId="{C94D0B71-99C5-4C5C-86F6-6E7EF98BA18E}" destId="{4BE361D9-95A4-4AA7-AA1A-AA6690C64F14}" srcOrd="0" destOrd="0" presId="urn:microsoft.com/office/officeart/2005/8/layout/list1"/>
    <dgm:cxn modelId="{F902D599-FF5D-4C51-AB55-CAC7C752D75B}" srcId="{E7289985-7298-4D61-A20D-38DB7A64A53D}" destId="{7849C040-717A-4DDD-887D-C1C1190983A3}" srcOrd="7" destOrd="0" parTransId="{19548149-4269-4050-B815-FE38695E3F96}" sibTransId="{A1B88335-404F-4FAC-B659-B55F20D2D4B0}"/>
    <dgm:cxn modelId="{A996469A-FA48-446C-9C7F-32D31116AFFE}" type="presOf" srcId="{4CD897CD-FF28-4645-9FB4-D67B1089F53D}" destId="{A10F923F-A7C6-4C21-B84A-4A5CB66FC528}" srcOrd="0" destOrd="0" presId="urn:microsoft.com/office/officeart/2005/8/layout/list1"/>
    <dgm:cxn modelId="{C087099E-6D27-4071-BADF-0F3EC202523C}" type="presOf" srcId="{18B4011F-BAB5-4517-840A-91415F2AEC45}" destId="{3E7DB5EE-0117-4347-888F-D1EA894F01AE}" srcOrd="1" destOrd="0" presId="urn:microsoft.com/office/officeart/2005/8/layout/list1"/>
    <dgm:cxn modelId="{212484A3-594A-4BF1-B3AB-5D3B5F1833EA}" srcId="{E7289985-7298-4D61-A20D-38DB7A64A53D}" destId="{E9B1559C-21E9-42A9-93FC-AD6122F43B68}" srcOrd="8" destOrd="0" parTransId="{E58C9ABA-62E6-43A6-AB13-E72D967F0EAB}" sibTransId="{4108609A-C7F5-442F-BFFD-A7455A5B1B09}"/>
    <dgm:cxn modelId="{394074BD-B6BC-4D62-8497-368332A264DB}" srcId="{E7289985-7298-4D61-A20D-38DB7A64A53D}" destId="{8D8F4188-D899-433D-B5F3-37EAD099CA1B}" srcOrd="0" destOrd="0" parTransId="{85EB7E49-E7DF-4234-A0C5-79D1FB540F56}" sibTransId="{D4D77D31-436B-4247-AE53-D0F27FFFB2E9}"/>
    <dgm:cxn modelId="{04E469BF-2C65-4262-9F34-981EEEF0CEBD}" type="presOf" srcId="{E9B1559C-21E9-42A9-93FC-AD6122F43B68}" destId="{DD655FC3-AC48-4AF0-8F29-0552F9600B08}" srcOrd="0" destOrd="0" presId="urn:microsoft.com/office/officeart/2005/8/layout/list1"/>
    <dgm:cxn modelId="{D9AAD6C4-B803-4E67-AF62-11ECEEFDF271}" type="presOf" srcId="{E7289985-7298-4D61-A20D-38DB7A64A53D}" destId="{81F0198D-DB09-4025-912D-69DC11A026AE}" srcOrd="0" destOrd="0" presId="urn:microsoft.com/office/officeart/2005/8/layout/list1"/>
    <dgm:cxn modelId="{D3AECDDA-3C8F-49FF-9636-4CB5E8971109}" type="presOf" srcId="{0BE76D22-F117-42CD-B5C5-05CF51D12363}" destId="{6E597EF8-B9EC-419A-AE8B-FF428DA8444D}" srcOrd="0" destOrd="0" presId="urn:microsoft.com/office/officeart/2005/8/layout/list1"/>
    <dgm:cxn modelId="{C06387E5-479C-4CA5-ACC1-5AAEFD6EB59A}" type="presOf" srcId="{ADA922C5-45E1-4F9E-A442-E1984965CAB0}" destId="{65EF04B9-9145-4AA8-B9C2-88A92C45A24B}" srcOrd="0" destOrd="0" presId="urn:microsoft.com/office/officeart/2005/8/layout/list1"/>
    <dgm:cxn modelId="{F99332E9-A679-4527-B4AE-DC9ACF6FD99E}" type="presOf" srcId="{7849C040-717A-4DDD-887D-C1C1190983A3}" destId="{954E4BE8-4FA1-4A56-A82E-B2A36C1D9C43}" srcOrd="1" destOrd="0" presId="urn:microsoft.com/office/officeart/2005/8/layout/list1"/>
    <dgm:cxn modelId="{1C8EBBF7-61F5-4FA0-96A2-8C00AC106003}" type="presOf" srcId="{7849C040-717A-4DDD-887D-C1C1190983A3}" destId="{034FC776-0C2F-4605-B248-AB0EC3F807CA}" srcOrd="0" destOrd="0" presId="urn:microsoft.com/office/officeart/2005/8/layout/list1"/>
    <dgm:cxn modelId="{822DF3F9-9D5C-411E-98CE-E1329E38F4F6}" srcId="{E7289985-7298-4D61-A20D-38DB7A64A53D}" destId="{C94D0B71-99C5-4C5C-86F6-6E7EF98BA18E}" srcOrd="4" destOrd="0" parTransId="{47B411FE-FE69-4B3A-B736-38308C3A829F}" sibTransId="{D3793170-6735-495B-A37E-BF8802840AD2}"/>
    <dgm:cxn modelId="{BF5343FD-AD6D-4864-A6A7-9BE0E3CD3B01}" srcId="{E7289985-7298-4D61-A20D-38DB7A64A53D}" destId="{8C0F914C-2B80-4691-806C-09CC34C06E03}" srcOrd="6" destOrd="0" parTransId="{7BFD4A4B-DECE-418C-861F-198311E6649B}" sibTransId="{A1A1F3CF-9090-4493-B61B-037BA841F980}"/>
    <dgm:cxn modelId="{64461992-B42B-4C1C-996C-6C69301AE121}" type="presParOf" srcId="{81F0198D-DB09-4025-912D-69DC11A026AE}" destId="{725E6D68-F38E-4D3A-BA42-8BB4EC8465FF}" srcOrd="0" destOrd="0" presId="urn:microsoft.com/office/officeart/2005/8/layout/list1"/>
    <dgm:cxn modelId="{7DE6A9E2-B43A-4D79-8E37-86D793CB5F1C}" type="presParOf" srcId="{725E6D68-F38E-4D3A-BA42-8BB4EC8465FF}" destId="{E9837A50-B128-432C-80EA-D2ADD4E0AC1D}" srcOrd="0" destOrd="0" presId="urn:microsoft.com/office/officeart/2005/8/layout/list1"/>
    <dgm:cxn modelId="{EAC94EB5-CFF0-43A3-9F6F-DA313055A541}" type="presParOf" srcId="{725E6D68-F38E-4D3A-BA42-8BB4EC8465FF}" destId="{3274BAAF-BF6E-45CB-9911-E08255250679}" srcOrd="1" destOrd="0" presId="urn:microsoft.com/office/officeart/2005/8/layout/list1"/>
    <dgm:cxn modelId="{AEE0B6DD-0100-4DF6-B978-1506C100D9AA}" type="presParOf" srcId="{81F0198D-DB09-4025-912D-69DC11A026AE}" destId="{73BB2273-14E9-4724-9117-B87ABE83D580}" srcOrd="1" destOrd="0" presId="urn:microsoft.com/office/officeart/2005/8/layout/list1"/>
    <dgm:cxn modelId="{CC041467-BF7B-427E-AD18-D5F34F8E7B26}" type="presParOf" srcId="{81F0198D-DB09-4025-912D-69DC11A026AE}" destId="{73B7A1B0-2A0A-4004-91B9-220CC6AF15F5}" srcOrd="2" destOrd="0" presId="urn:microsoft.com/office/officeart/2005/8/layout/list1"/>
    <dgm:cxn modelId="{AD6556B3-02D0-46AC-B806-1E52CBBD5556}" type="presParOf" srcId="{81F0198D-DB09-4025-912D-69DC11A026AE}" destId="{50387DED-0733-4ED8-A8DB-4E185EDC0835}" srcOrd="3" destOrd="0" presId="urn:microsoft.com/office/officeart/2005/8/layout/list1"/>
    <dgm:cxn modelId="{138661EF-2517-4836-B2BD-6C73C0182FBF}" type="presParOf" srcId="{81F0198D-DB09-4025-912D-69DC11A026AE}" destId="{BCD2FC8D-55DD-4721-A344-2E3CFE060E4C}" srcOrd="4" destOrd="0" presId="urn:microsoft.com/office/officeart/2005/8/layout/list1"/>
    <dgm:cxn modelId="{68F3ADA1-7A5C-49C4-95A5-142407318147}" type="presParOf" srcId="{BCD2FC8D-55DD-4721-A344-2E3CFE060E4C}" destId="{071C5D77-C7F1-4A6D-8B9C-210138DCC3B2}" srcOrd="0" destOrd="0" presId="urn:microsoft.com/office/officeart/2005/8/layout/list1"/>
    <dgm:cxn modelId="{94E51DC8-D541-4A9E-9305-D04C8E0258E2}" type="presParOf" srcId="{BCD2FC8D-55DD-4721-A344-2E3CFE060E4C}" destId="{5E2EAE76-7D19-4C58-A99F-A0ED37656581}" srcOrd="1" destOrd="0" presId="urn:microsoft.com/office/officeart/2005/8/layout/list1"/>
    <dgm:cxn modelId="{E35694BA-0B3E-477B-B6BE-F155FAC88E3B}" type="presParOf" srcId="{81F0198D-DB09-4025-912D-69DC11A026AE}" destId="{0614F1DC-6C7C-41E6-BBCF-0F16124D3324}" srcOrd="5" destOrd="0" presId="urn:microsoft.com/office/officeart/2005/8/layout/list1"/>
    <dgm:cxn modelId="{79C76EC1-6712-496D-BA4C-295E708C1455}" type="presParOf" srcId="{81F0198D-DB09-4025-912D-69DC11A026AE}" destId="{2231F710-B161-41F8-89FB-D14C6E5DF700}" srcOrd="6" destOrd="0" presId="urn:microsoft.com/office/officeart/2005/8/layout/list1"/>
    <dgm:cxn modelId="{5CC5CE62-9703-441B-8106-92FC1DF5CADE}" type="presParOf" srcId="{81F0198D-DB09-4025-912D-69DC11A026AE}" destId="{FC51A497-9EFA-4C6A-B955-56EA50C1D9D2}" srcOrd="7" destOrd="0" presId="urn:microsoft.com/office/officeart/2005/8/layout/list1"/>
    <dgm:cxn modelId="{02EAECC3-F017-4EBE-A67C-4E9BD4DA1C70}" type="presParOf" srcId="{81F0198D-DB09-4025-912D-69DC11A026AE}" destId="{0BDDE46B-BC6B-451B-929D-485CCBABEF36}" srcOrd="8" destOrd="0" presId="urn:microsoft.com/office/officeart/2005/8/layout/list1"/>
    <dgm:cxn modelId="{C52B7196-A2D2-4A07-9857-77F0322E0CED}" type="presParOf" srcId="{0BDDE46B-BC6B-451B-929D-485CCBABEF36}" destId="{A10F923F-A7C6-4C21-B84A-4A5CB66FC528}" srcOrd="0" destOrd="0" presId="urn:microsoft.com/office/officeart/2005/8/layout/list1"/>
    <dgm:cxn modelId="{DEB9C048-3353-4AE5-BFFE-764A8F579CD0}" type="presParOf" srcId="{0BDDE46B-BC6B-451B-929D-485CCBABEF36}" destId="{F7DDD171-DD1B-4686-8B6F-D5F33D7AD20E}" srcOrd="1" destOrd="0" presId="urn:microsoft.com/office/officeart/2005/8/layout/list1"/>
    <dgm:cxn modelId="{A6CBF86D-DA68-4D20-A59D-DB1F81D0CB49}" type="presParOf" srcId="{81F0198D-DB09-4025-912D-69DC11A026AE}" destId="{BBC3D253-808E-45C9-85BB-9E9D87E363EB}" srcOrd="9" destOrd="0" presId="urn:microsoft.com/office/officeart/2005/8/layout/list1"/>
    <dgm:cxn modelId="{3B4FAFAB-B640-42A8-8EAF-C8DCDC08E0F9}" type="presParOf" srcId="{81F0198D-DB09-4025-912D-69DC11A026AE}" destId="{FFB61C70-44AC-4A96-AB23-03EA01620C0C}" srcOrd="10" destOrd="0" presId="urn:microsoft.com/office/officeart/2005/8/layout/list1"/>
    <dgm:cxn modelId="{868DD1A9-FCF0-44B0-ACCE-CAA3D6A26802}" type="presParOf" srcId="{81F0198D-DB09-4025-912D-69DC11A026AE}" destId="{9D173155-362E-4F41-8292-C8D90519A600}" srcOrd="11" destOrd="0" presId="urn:microsoft.com/office/officeart/2005/8/layout/list1"/>
    <dgm:cxn modelId="{74962F7A-7354-4A6B-AFC5-DA970CD9BFEF}" type="presParOf" srcId="{81F0198D-DB09-4025-912D-69DC11A026AE}" destId="{130760EC-60CF-4E25-AE44-2C474F5F1843}" srcOrd="12" destOrd="0" presId="urn:microsoft.com/office/officeart/2005/8/layout/list1"/>
    <dgm:cxn modelId="{9FA4D692-98C2-440C-8DDE-4CB13408FBEB}" type="presParOf" srcId="{130760EC-60CF-4E25-AE44-2C474F5F1843}" destId="{65EF04B9-9145-4AA8-B9C2-88A92C45A24B}" srcOrd="0" destOrd="0" presId="urn:microsoft.com/office/officeart/2005/8/layout/list1"/>
    <dgm:cxn modelId="{84AB1B8B-F23A-42B4-AAB6-9A48737C2CED}" type="presParOf" srcId="{130760EC-60CF-4E25-AE44-2C474F5F1843}" destId="{98D000D1-91DF-484B-97B1-BE69434A41BC}" srcOrd="1" destOrd="0" presId="urn:microsoft.com/office/officeart/2005/8/layout/list1"/>
    <dgm:cxn modelId="{4F8ADB80-8381-4C64-A14D-9597D6418882}" type="presParOf" srcId="{81F0198D-DB09-4025-912D-69DC11A026AE}" destId="{F6636A74-C26B-4E85-B9C9-3267C0A838C8}" srcOrd="13" destOrd="0" presId="urn:microsoft.com/office/officeart/2005/8/layout/list1"/>
    <dgm:cxn modelId="{858970BB-C509-4780-8DEE-0261FC4508C6}" type="presParOf" srcId="{81F0198D-DB09-4025-912D-69DC11A026AE}" destId="{8874E6B6-3A82-4704-90B8-42292798E08C}" srcOrd="14" destOrd="0" presId="urn:microsoft.com/office/officeart/2005/8/layout/list1"/>
    <dgm:cxn modelId="{36735D30-2435-4577-88D8-CA9DF7079EE6}" type="presParOf" srcId="{81F0198D-DB09-4025-912D-69DC11A026AE}" destId="{2B71CED4-0212-4F34-A73E-59E740310A8C}" srcOrd="15" destOrd="0" presId="urn:microsoft.com/office/officeart/2005/8/layout/list1"/>
    <dgm:cxn modelId="{1F5EA91E-8B62-4075-BF14-E61AAFC7AB5C}" type="presParOf" srcId="{81F0198D-DB09-4025-912D-69DC11A026AE}" destId="{E1EF6E00-BBED-4A8E-BAEC-3E7B238F1243}" srcOrd="16" destOrd="0" presId="urn:microsoft.com/office/officeart/2005/8/layout/list1"/>
    <dgm:cxn modelId="{8AEDBDFF-0D37-4761-87A3-98A7FD5DDD7F}" type="presParOf" srcId="{E1EF6E00-BBED-4A8E-BAEC-3E7B238F1243}" destId="{4BE361D9-95A4-4AA7-AA1A-AA6690C64F14}" srcOrd="0" destOrd="0" presId="urn:microsoft.com/office/officeart/2005/8/layout/list1"/>
    <dgm:cxn modelId="{1C1F2270-4F9C-442E-8B72-53DCC2FC173D}" type="presParOf" srcId="{E1EF6E00-BBED-4A8E-BAEC-3E7B238F1243}" destId="{52133382-D013-4B73-AB19-F245A6D7D12C}" srcOrd="1" destOrd="0" presId="urn:microsoft.com/office/officeart/2005/8/layout/list1"/>
    <dgm:cxn modelId="{5E4A1696-B025-400C-8A89-2CB77EC078DF}" type="presParOf" srcId="{81F0198D-DB09-4025-912D-69DC11A026AE}" destId="{897E95AF-8626-4E1A-9177-9D9016B04472}" srcOrd="17" destOrd="0" presId="urn:microsoft.com/office/officeart/2005/8/layout/list1"/>
    <dgm:cxn modelId="{F1109291-EA62-47DF-B622-6F8CEB32FCD6}" type="presParOf" srcId="{81F0198D-DB09-4025-912D-69DC11A026AE}" destId="{CE88B4DB-DC86-47F1-BBE4-3DA51E07A78B}" srcOrd="18" destOrd="0" presId="urn:microsoft.com/office/officeart/2005/8/layout/list1"/>
    <dgm:cxn modelId="{16AA139E-6443-4142-A0EC-5DEEE5B63FC8}" type="presParOf" srcId="{81F0198D-DB09-4025-912D-69DC11A026AE}" destId="{A7532671-C1FC-4575-838F-2AFEE5D3DBDE}" srcOrd="19" destOrd="0" presId="urn:microsoft.com/office/officeart/2005/8/layout/list1"/>
    <dgm:cxn modelId="{0448F3FE-6F9A-4813-8543-463BE79C3776}" type="presParOf" srcId="{81F0198D-DB09-4025-912D-69DC11A026AE}" destId="{D3D010B8-0871-43F4-890B-F0F1FE4A24E1}" srcOrd="20" destOrd="0" presId="urn:microsoft.com/office/officeart/2005/8/layout/list1"/>
    <dgm:cxn modelId="{007E400F-B19B-4FAF-A847-249E8F1C43AC}" type="presParOf" srcId="{D3D010B8-0871-43F4-890B-F0F1FE4A24E1}" destId="{E98EA2F9-8BE3-4E80-962B-F510459A373E}" srcOrd="0" destOrd="0" presId="urn:microsoft.com/office/officeart/2005/8/layout/list1"/>
    <dgm:cxn modelId="{E446AD8F-C926-46BC-9F87-95E78E115048}" type="presParOf" srcId="{D3D010B8-0871-43F4-890B-F0F1FE4A24E1}" destId="{3E7DB5EE-0117-4347-888F-D1EA894F01AE}" srcOrd="1" destOrd="0" presId="urn:microsoft.com/office/officeart/2005/8/layout/list1"/>
    <dgm:cxn modelId="{1A033EBC-AE51-485C-9E4B-79A853F94EB2}" type="presParOf" srcId="{81F0198D-DB09-4025-912D-69DC11A026AE}" destId="{BBF0F994-DE55-42AD-A18A-231DC8C0D1E9}" srcOrd="21" destOrd="0" presId="urn:microsoft.com/office/officeart/2005/8/layout/list1"/>
    <dgm:cxn modelId="{E18D5CDD-6D06-4CA6-8D1C-CF72BD4EFFD7}" type="presParOf" srcId="{81F0198D-DB09-4025-912D-69DC11A026AE}" destId="{FD3B8615-9925-45D0-AE44-FAE4B7FB6420}" srcOrd="22" destOrd="0" presId="urn:microsoft.com/office/officeart/2005/8/layout/list1"/>
    <dgm:cxn modelId="{5F590D89-1C36-4F2C-8378-71C131A96BC5}" type="presParOf" srcId="{81F0198D-DB09-4025-912D-69DC11A026AE}" destId="{9AD31635-F70C-436C-8143-480974970073}" srcOrd="23" destOrd="0" presId="urn:microsoft.com/office/officeart/2005/8/layout/list1"/>
    <dgm:cxn modelId="{06B519E0-5B6F-4E1E-9D73-3F4BC5C0E945}" type="presParOf" srcId="{81F0198D-DB09-4025-912D-69DC11A026AE}" destId="{3494128E-624A-4461-AE7C-DC8D2FF12382}" srcOrd="24" destOrd="0" presId="urn:microsoft.com/office/officeart/2005/8/layout/list1"/>
    <dgm:cxn modelId="{12A97320-8811-4DF9-9239-866D8F05C7B6}" type="presParOf" srcId="{3494128E-624A-4461-AE7C-DC8D2FF12382}" destId="{2981030D-B43F-4156-92F3-F03F31FC7E18}" srcOrd="0" destOrd="0" presId="urn:microsoft.com/office/officeart/2005/8/layout/list1"/>
    <dgm:cxn modelId="{42400B5E-7875-40CB-8B11-66A6297F4FA5}" type="presParOf" srcId="{3494128E-624A-4461-AE7C-DC8D2FF12382}" destId="{7878140A-D5E3-4BBC-9E2B-B57B1A110E03}" srcOrd="1" destOrd="0" presId="urn:microsoft.com/office/officeart/2005/8/layout/list1"/>
    <dgm:cxn modelId="{17378727-453F-4332-96EF-33C703A32F84}" type="presParOf" srcId="{81F0198D-DB09-4025-912D-69DC11A026AE}" destId="{E24E75F5-36C7-4AAE-A8C7-C3CD9A6990B2}" srcOrd="25" destOrd="0" presId="urn:microsoft.com/office/officeart/2005/8/layout/list1"/>
    <dgm:cxn modelId="{AEFF4FD5-B2E1-4BA1-9D83-4CCD56E64376}" type="presParOf" srcId="{81F0198D-DB09-4025-912D-69DC11A026AE}" destId="{4D53C8CE-B9AC-4BFD-BAE6-D3897B52AC2E}" srcOrd="26" destOrd="0" presId="urn:microsoft.com/office/officeart/2005/8/layout/list1"/>
    <dgm:cxn modelId="{34FF1AD2-B0CC-4BD1-A8DA-44471D163AD2}" type="presParOf" srcId="{81F0198D-DB09-4025-912D-69DC11A026AE}" destId="{721AE829-94E2-412A-AE8F-858ACC6FCA19}" srcOrd="27" destOrd="0" presId="urn:microsoft.com/office/officeart/2005/8/layout/list1"/>
    <dgm:cxn modelId="{FAA20433-E445-42A1-B8B1-502DF44EDFEF}" type="presParOf" srcId="{81F0198D-DB09-4025-912D-69DC11A026AE}" destId="{242480B7-8977-4CBA-BDC5-12624755DA3E}" srcOrd="28" destOrd="0" presId="urn:microsoft.com/office/officeart/2005/8/layout/list1"/>
    <dgm:cxn modelId="{BEF349C2-3E54-4400-A05C-3095B419904F}" type="presParOf" srcId="{242480B7-8977-4CBA-BDC5-12624755DA3E}" destId="{034FC776-0C2F-4605-B248-AB0EC3F807CA}" srcOrd="0" destOrd="0" presId="urn:microsoft.com/office/officeart/2005/8/layout/list1"/>
    <dgm:cxn modelId="{60FBB31D-2EE3-42B2-8EAC-0267C6ED74AF}" type="presParOf" srcId="{242480B7-8977-4CBA-BDC5-12624755DA3E}" destId="{954E4BE8-4FA1-4A56-A82E-B2A36C1D9C43}" srcOrd="1" destOrd="0" presId="urn:microsoft.com/office/officeart/2005/8/layout/list1"/>
    <dgm:cxn modelId="{FE8C32BE-25B4-4D10-A3BF-787335B32BA8}" type="presParOf" srcId="{81F0198D-DB09-4025-912D-69DC11A026AE}" destId="{D5F1B174-60F3-4962-93D5-6106E8AC4B85}" srcOrd="29" destOrd="0" presId="urn:microsoft.com/office/officeart/2005/8/layout/list1"/>
    <dgm:cxn modelId="{A6455840-4032-4B79-BE2B-C8E8C3990D7A}" type="presParOf" srcId="{81F0198D-DB09-4025-912D-69DC11A026AE}" destId="{CA49617F-F152-47B2-B221-6708AE47382E}" srcOrd="30" destOrd="0" presId="urn:microsoft.com/office/officeart/2005/8/layout/list1"/>
    <dgm:cxn modelId="{7C3064C1-D811-42EE-A6AB-255AA7952B70}" type="presParOf" srcId="{81F0198D-DB09-4025-912D-69DC11A026AE}" destId="{B2A9E52B-32B9-4DB2-AF25-FB95244BD139}" srcOrd="31" destOrd="0" presId="urn:microsoft.com/office/officeart/2005/8/layout/list1"/>
    <dgm:cxn modelId="{A1045AAC-9EE2-4C48-AF8E-211A02E4D9BA}" type="presParOf" srcId="{81F0198D-DB09-4025-912D-69DC11A026AE}" destId="{D12EEA1A-9CBC-455A-AB7A-9AADF78197C9}" srcOrd="32" destOrd="0" presId="urn:microsoft.com/office/officeart/2005/8/layout/list1"/>
    <dgm:cxn modelId="{2A9110B5-958F-4D4D-BB06-E74380325D34}" type="presParOf" srcId="{D12EEA1A-9CBC-455A-AB7A-9AADF78197C9}" destId="{DD655FC3-AC48-4AF0-8F29-0552F9600B08}" srcOrd="0" destOrd="0" presId="urn:microsoft.com/office/officeart/2005/8/layout/list1"/>
    <dgm:cxn modelId="{B6C37724-F423-4BC5-9B20-08DF86928047}" type="presParOf" srcId="{D12EEA1A-9CBC-455A-AB7A-9AADF78197C9}" destId="{8AC5818B-CE31-4F19-ADE0-2F5E65F769A2}" srcOrd="1" destOrd="0" presId="urn:microsoft.com/office/officeart/2005/8/layout/list1"/>
    <dgm:cxn modelId="{49A93072-07DF-4458-ADBE-7F51D625C6A4}" type="presParOf" srcId="{81F0198D-DB09-4025-912D-69DC11A026AE}" destId="{371E78AF-14C7-4906-89F7-4CCA3A5F3BA9}" srcOrd="33" destOrd="0" presId="urn:microsoft.com/office/officeart/2005/8/layout/list1"/>
    <dgm:cxn modelId="{0CD6D40F-755A-43D8-82F5-DF8076E34C14}" type="presParOf" srcId="{81F0198D-DB09-4025-912D-69DC11A026AE}" destId="{86021830-333F-4FD0-8B91-6B6F23312BD1}" srcOrd="34" destOrd="0" presId="urn:microsoft.com/office/officeart/2005/8/layout/list1"/>
    <dgm:cxn modelId="{8D2B6087-781F-4AE6-A7A9-A39F1FF84CF7}" type="presParOf" srcId="{81F0198D-DB09-4025-912D-69DC11A026AE}" destId="{F581F460-6ECE-4119-9947-E1475644CC0B}" srcOrd="35" destOrd="0" presId="urn:microsoft.com/office/officeart/2005/8/layout/list1"/>
    <dgm:cxn modelId="{AC472E4D-1BE3-449E-9B0B-EFC745D480C0}" type="presParOf" srcId="{81F0198D-DB09-4025-912D-69DC11A026AE}" destId="{51073DD7-C4DB-48F6-BE7A-B8C43D1039BA}" srcOrd="36" destOrd="0" presId="urn:microsoft.com/office/officeart/2005/8/layout/list1"/>
    <dgm:cxn modelId="{F9CA60C1-4B46-4F6D-9080-549ADD41F410}" type="presParOf" srcId="{51073DD7-C4DB-48F6-BE7A-B8C43D1039BA}" destId="{6E597EF8-B9EC-419A-AE8B-FF428DA8444D}" srcOrd="0" destOrd="0" presId="urn:microsoft.com/office/officeart/2005/8/layout/list1"/>
    <dgm:cxn modelId="{5043E4C5-B026-4F4D-BE8D-9BF58C1CC3CA}" type="presParOf" srcId="{51073DD7-C4DB-48F6-BE7A-B8C43D1039BA}" destId="{A06A1387-5804-4F7C-AE36-A1F921193461}" srcOrd="1" destOrd="0" presId="urn:microsoft.com/office/officeart/2005/8/layout/list1"/>
    <dgm:cxn modelId="{71B2A2EF-EBB2-41F2-8CF1-7CD3BA38054D}" type="presParOf" srcId="{81F0198D-DB09-4025-912D-69DC11A026AE}" destId="{CFE7F124-2D33-48F3-BC56-D706A257C1E2}" srcOrd="37" destOrd="0" presId="urn:microsoft.com/office/officeart/2005/8/layout/list1"/>
    <dgm:cxn modelId="{47D56A3F-D2E7-4D1D-AA19-A2276454D447}" type="presParOf" srcId="{81F0198D-DB09-4025-912D-69DC11A026AE}" destId="{0996B557-2639-4032-AC4A-E75CDCF4401A}" srcOrd="3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7A1B0-2A0A-4004-91B9-220CC6AF15F5}">
      <dsp:nvSpPr>
        <dsp:cNvPr id="0" name=""/>
        <dsp:cNvSpPr/>
      </dsp:nvSpPr>
      <dsp:spPr>
        <a:xfrm>
          <a:off x="0" y="303133"/>
          <a:ext cx="7564217" cy="327600"/>
        </a:xfrm>
        <a:prstGeom prst="rect">
          <a:avLst/>
        </a:prstGeom>
        <a:solidFill>
          <a:schemeClr val="accent4">
            <a:alpha val="90000"/>
            <a:tint val="4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274BAAF-BF6E-45CB-9911-E08255250679}">
      <dsp:nvSpPr>
        <dsp:cNvPr id="0" name=""/>
        <dsp:cNvSpPr/>
      </dsp:nvSpPr>
      <dsp:spPr>
        <a:xfrm>
          <a:off x="378210" y="111253"/>
          <a:ext cx="5294951" cy="3837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0137" tIns="0" rIns="200137" bIns="0" numCol="1" spcCol="1270" anchor="ctr" anchorCtr="0">
          <a:noAutofit/>
        </a:bodyPr>
        <a:lstStyle/>
        <a:p>
          <a:pPr marL="0" lvl="0" indent="0" algn="l"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1. </a:t>
          </a:r>
          <a:r>
            <a:rPr lang="ru-RU" sz="1400" kern="1200" dirty="0" err="1">
              <a:latin typeface="Times New Roman" panose="02020603050405020304" pitchFamily="18" charset="0"/>
              <a:cs typeface="Times New Roman" panose="02020603050405020304" pitchFamily="18" charset="0"/>
            </a:rPr>
            <a:t>Вибір</a:t>
          </a:r>
          <a:r>
            <a:rPr lang="ru-RU" sz="1400" kern="1200" dirty="0">
              <a:latin typeface="Times New Roman" panose="02020603050405020304" pitchFamily="18" charset="0"/>
              <a:cs typeface="Times New Roman" panose="02020603050405020304" pitchFamily="18" charset="0"/>
            </a:rPr>
            <a:t> та </a:t>
          </a:r>
          <a:r>
            <a:rPr lang="ru-RU" sz="1400" kern="1200" dirty="0" err="1">
              <a:latin typeface="Times New Roman" panose="02020603050405020304" pitchFamily="18" charset="0"/>
              <a:cs typeface="Times New Roman" panose="02020603050405020304" pitchFamily="18" charset="0"/>
            </a:rPr>
            <a:t>затвердження</a:t>
          </a:r>
          <a:r>
            <a:rPr lang="ru-RU" sz="1400" kern="1200" dirty="0">
              <a:latin typeface="Times New Roman" panose="02020603050405020304" pitchFamily="18" charset="0"/>
              <a:cs typeface="Times New Roman" panose="02020603050405020304" pitchFamily="18" charset="0"/>
            </a:rPr>
            <a:t> теми і </a:t>
          </a:r>
          <a:r>
            <a:rPr lang="ru-RU" sz="1400" kern="1200" dirty="0" err="1">
              <a:latin typeface="Times New Roman" panose="02020603050405020304" pitchFamily="18" charset="0"/>
              <a:cs typeface="Times New Roman" panose="02020603050405020304" pitchFamily="18" charset="0"/>
            </a:rPr>
            <a:t>бази</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дослідження</a:t>
          </a:r>
          <a:r>
            <a:rPr lang="ru-RU" sz="1400" kern="1200" dirty="0">
              <a:latin typeface="Times New Roman" panose="02020603050405020304" pitchFamily="18" charset="0"/>
              <a:cs typeface="Times New Roman" panose="02020603050405020304" pitchFamily="18" charset="0"/>
            </a:rPr>
            <a:t>.</a:t>
          </a:r>
          <a:endParaRPr lang="uk-UA" sz="1400" kern="1200" dirty="0">
            <a:latin typeface="Times New Roman" panose="02020603050405020304" pitchFamily="18" charset="0"/>
            <a:cs typeface="Times New Roman" panose="02020603050405020304" pitchFamily="18" charset="0"/>
          </a:endParaRPr>
        </a:p>
      </dsp:txBody>
      <dsp:txXfrm>
        <a:off x="396944" y="129987"/>
        <a:ext cx="5257483" cy="346292"/>
      </dsp:txXfrm>
    </dsp:sp>
    <dsp:sp modelId="{2231F710-B161-41F8-89FB-D14C6E5DF700}">
      <dsp:nvSpPr>
        <dsp:cNvPr id="0" name=""/>
        <dsp:cNvSpPr/>
      </dsp:nvSpPr>
      <dsp:spPr>
        <a:xfrm>
          <a:off x="0" y="892813"/>
          <a:ext cx="7564217" cy="327600"/>
        </a:xfrm>
        <a:prstGeom prst="rect">
          <a:avLst/>
        </a:prstGeom>
        <a:solidFill>
          <a:schemeClr val="accent4">
            <a:alpha val="90000"/>
            <a:tint val="4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E2EAE76-7D19-4C58-A99F-A0ED37656581}">
      <dsp:nvSpPr>
        <dsp:cNvPr id="0" name=""/>
        <dsp:cNvSpPr/>
      </dsp:nvSpPr>
      <dsp:spPr>
        <a:xfrm>
          <a:off x="378210" y="700933"/>
          <a:ext cx="5294951" cy="3837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0137" tIns="0" rIns="200137" bIns="0" numCol="1" spcCol="1270" anchor="ctr" anchorCtr="0">
          <a:noAutofit/>
        </a:bodyPr>
        <a:lstStyle/>
        <a:p>
          <a:pPr marL="0" lvl="0" indent="0" algn="l"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2. </a:t>
          </a:r>
          <a:r>
            <a:rPr lang="ru-RU" sz="1400" kern="1200" dirty="0" err="1">
              <a:latin typeface="Times New Roman" panose="02020603050405020304" pitchFamily="18" charset="0"/>
              <a:cs typeface="Times New Roman" panose="02020603050405020304" pitchFamily="18" charset="0"/>
            </a:rPr>
            <a:t>Складання</a:t>
          </a:r>
          <a:r>
            <a:rPr lang="ru-RU" sz="1400" kern="1200" dirty="0">
              <a:latin typeface="Times New Roman" panose="02020603050405020304" pitchFamily="18" charset="0"/>
              <a:cs typeface="Times New Roman" panose="02020603050405020304" pitchFamily="18" charset="0"/>
            </a:rPr>
            <a:t> календарного </a:t>
          </a:r>
          <a:r>
            <a:rPr lang="ru-RU" sz="1400" kern="1200" dirty="0" err="1">
              <a:latin typeface="Times New Roman" panose="02020603050405020304" pitchFamily="18" charset="0"/>
              <a:cs typeface="Times New Roman" panose="02020603050405020304" pitchFamily="18" charset="0"/>
            </a:rPr>
            <a:t>графіка</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виконання</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роботи</a:t>
          </a:r>
          <a:r>
            <a:rPr lang="ru-RU" sz="1400" kern="1200" dirty="0">
              <a:latin typeface="Times New Roman" panose="02020603050405020304" pitchFamily="18" charset="0"/>
              <a:cs typeface="Times New Roman" panose="02020603050405020304" pitchFamily="18" charset="0"/>
            </a:rPr>
            <a:t>.</a:t>
          </a:r>
          <a:endParaRPr lang="uk-UA" sz="1400" kern="1200" dirty="0">
            <a:latin typeface="Times New Roman" panose="02020603050405020304" pitchFamily="18" charset="0"/>
            <a:cs typeface="Times New Roman" panose="02020603050405020304" pitchFamily="18" charset="0"/>
          </a:endParaRPr>
        </a:p>
      </dsp:txBody>
      <dsp:txXfrm>
        <a:off x="396944" y="719667"/>
        <a:ext cx="5257483" cy="346292"/>
      </dsp:txXfrm>
    </dsp:sp>
    <dsp:sp modelId="{FFB61C70-44AC-4A96-AB23-03EA01620C0C}">
      <dsp:nvSpPr>
        <dsp:cNvPr id="0" name=""/>
        <dsp:cNvSpPr/>
      </dsp:nvSpPr>
      <dsp:spPr>
        <a:xfrm>
          <a:off x="0" y="1482493"/>
          <a:ext cx="7564217" cy="327600"/>
        </a:xfrm>
        <a:prstGeom prst="rect">
          <a:avLst/>
        </a:prstGeom>
        <a:solidFill>
          <a:schemeClr val="accent4">
            <a:alpha val="90000"/>
            <a:tint val="4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7DDD171-DD1B-4686-8B6F-D5F33D7AD20E}">
      <dsp:nvSpPr>
        <dsp:cNvPr id="0" name=""/>
        <dsp:cNvSpPr/>
      </dsp:nvSpPr>
      <dsp:spPr>
        <a:xfrm>
          <a:off x="378210" y="1290613"/>
          <a:ext cx="5294951" cy="3837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0137" tIns="0" rIns="200137" bIns="0" numCol="1" spcCol="1270" anchor="ctr" anchorCtr="0">
          <a:noAutofit/>
        </a:bodyPr>
        <a:lstStyle/>
        <a:p>
          <a:pPr marL="0" lvl="0" indent="0" algn="l"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3. </a:t>
          </a:r>
          <a:r>
            <a:rPr lang="ru-RU" sz="1400" kern="1200" dirty="0" err="1">
              <a:latin typeface="Times New Roman" panose="02020603050405020304" pitchFamily="18" charset="0"/>
              <a:cs typeface="Times New Roman" panose="02020603050405020304" pitchFamily="18" charset="0"/>
            </a:rPr>
            <a:t>Підбір</a:t>
          </a:r>
          <a:r>
            <a:rPr lang="ru-RU" sz="1400" kern="1200" dirty="0">
              <a:latin typeface="Times New Roman" panose="02020603050405020304" pitchFamily="18" charset="0"/>
              <a:cs typeface="Times New Roman" panose="02020603050405020304" pitchFamily="18" charset="0"/>
            </a:rPr>
            <a:t> та </a:t>
          </a:r>
          <a:r>
            <a:rPr lang="ru-RU" sz="1400" kern="1200" dirty="0" err="1">
              <a:latin typeface="Times New Roman" panose="02020603050405020304" pitchFamily="18" charset="0"/>
              <a:cs typeface="Times New Roman" panose="02020603050405020304" pitchFamily="18" charset="0"/>
            </a:rPr>
            <a:t>опрацювання</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інформаційних</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джерел</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література</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матеріали</a:t>
          </a:r>
          <a:r>
            <a:rPr lang="ru-RU" sz="1400" kern="1200" dirty="0">
              <a:latin typeface="Times New Roman" panose="02020603050405020304" pitchFamily="18" charset="0"/>
              <a:cs typeface="Times New Roman" panose="02020603050405020304" pitchFamily="18" charset="0"/>
            </a:rPr>
            <a:t> за базою </a:t>
          </a:r>
          <a:r>
            <a:rPr lang="ru-RU" sz="1400" kern="1200" dirty="0" err="1">
              <a:latin typeface="Times New Roman" panose="02020603050405020304" pitchFamily="18" charset="0"/>
              <a:cs typeface="Times New Roman" panose="02020603050405020304" pitchFamily="18" charset="0"/>
            </a:rPr>
            <a:t>дослідження</a:t>
          </a:r>
          <a:r>
            <a:rPr lang="ru-RU" sz="1400" kern="1200" dirty="0">
              <a:latin typeface="Times New Roman" panose="02020603050405020304" pitchFamily="18" charset="0"/>
              <a:cs typeface="Times New Roman" panose="02020603050405020304" pitchFamily="18" charset="0"/>
            </a:rPr>
            <a:t>) </a:t>
          </a:r>
          <a:endParaRPr lang="uk-UA" sz="1400" kern="1200" dirty="0">
            <a:latin typeface="Times New Roman" panose="02020603050405020304" pitchFamily="18" charset="0"/>
            <a:cs typeface="Times New Roman" panose="02020603050405020304" pitchFamily="18" charset="0"/>
          </a:endParaRPr>
        </a:p>
      </dsp:txBody>
      <dsp:txXfrm>
        <a:off x="396944" y="1309347"/>
        <a:ext cx="5257483" cy="346292"/>
      </dsp:txXfrm>
    </dsp:sp>
    <dsp:sp modelId="{8874E6B6-3A82-4704-90B8-42292798E08C}">
      <dsp:nvSpPr>
        <dsp:cNvPr id="0" name=""/>
        <dsp:cNvSpPr/>
      </dsp:nvSpPr>
      <dsp:spPr>
        <a:xfrm>
          <a:off x="0" y="2072173"/>
          <a:ext cx="7564217" cy="327600"/>
        </a:xfrm>
        <a:prstGeom prst="rect">
          <a:avLst/>
        </a:prstGeom>
        <a:solidFill>
          <a:schemeClr val="accent4">
            <a:alpha val="90000"/>
            <a:tint val="4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8D000D1-91DF-484B-97B1-BE69434A41BC}">
      <dsp:nvSpPr>
        <dsp:cNvPr id="0" name=""/>
        <dsp:cNvSpPr/>
      </dsp:nvSpPr>
      <dsp:spPr>
        <a:xfrm>
          <a:off x="378210" y="1880293"/>
          <a:ext cx="5294951" cy="3837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0137" tIns="0" rIns="200137" bIns="0" numCol="1" spcCol="1270" anchor="ctr" anchorCtr="0">
          <a:noAutofit/>
        </a:bodyPr>
        <a:lstStyle/>
        <a:p>
          <a:pPr marL="0" lvl="0" indent="0" algn="l"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4. Робота над планом </a:t>
          </a:r>
          <a:r>
            <a:rPr lang="ru-RU" sz="1400" kern="1200" dirty="0" err="1">
              <a:latin typeface="Times New Roman" panose="02020603050405020304" pitchFamily="18" charset="0"/>
              <a:cs typeface="Times New Roman" panose="02020603050405020304" pitchFamily="18" charset="0"/>
            </a:rPr>
            <a:t>дослідження</a:t>
          </a:r>
          <a:r>
            <a:rPr lang="ru-RU" sz="1400" kern="1200" dirty="0">
              <a:latin typeface="Times New Roman" panose="02020603050405020304" pitchFamily="18" charset="0"/>
              <a:cs typeface="Times New Roman" panose="02020603050405020304" pitchFamily="18" charset="0"/>
            </a:rPr>
            <a:t> </a:t>
          </a:r>
          <a:endParaRPr lang="uk-UA" sz="1400" kern="1200" dirty="0">
            <a:latin typeface="Times New Roman" panose="02020603050405020304" pitchFamily="18" charset="0"/>
            <a:cs typeface="Times New Roman" panose="02020603050405020304" pitchFamily="18" charset="0"/>
          </a:endParaRPr>
        </a:p>
      </dsp:txBody>
      <dsp:txXfrm>
        <a:off x="396944" y="1899027"/>
        <a:ext cx="5257483" cy="346292"/>
      </dsp:txXfrm>
    </dsp:sp>
    <dsp:sp modelId="{CE88B4DB-DC86-47F1-BBE4-3DA51E07A78B}">
      <dsp:nvSpPr>
        <dsp:cNvPr id="0" name=""/>
        <dsp:cNvSpPr/>
      </dsp:nvSpPr>
      <dsp:spPr>
        <a:xfrm>
          <a:off x="0" y="2661853"/>
          <a:ext cx="7564217" cy="327600"/>
        </a:xfrm>
        <a:prstGeom prst="rect">
          <a:avLst/>
        </a:prstGeom>
        <a:solidFill>
          <a:schemeClr val="accent4">
            <a:alpha val="90000"/>
            <a:tint val="4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2133382-D013-4B73-AB19-F245A6D7D12C}">
      <dsp:nvSpPr>
        <dsp:cNvPr id="0" name=""/>
        <dsp:cNvSpPr/>
      </dsp:nvSpPr>
      <dsp:spPr>
        <a:xfrm>
          <a:off x="378210" y="2469973"/>
          <a:ext cx="5294951" cy="3837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0137" tIns="0" rIns="200137" bIns="0" numCol="1" spcCol="1270" anchor="ctr" anchorCtr="0">
          <a:noAutofit/>
        </a:bodyPr>
        <a:lstStyle/>
        <a:p>
          <a:pPr marL="0" lvl="0" indent="0" algn="l"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5. </a:t>
          </a:r>
          <a:r>
            <a:rPr lang="ru-RU" sz="1400" kern="1200" dirty="0" err="1">
              <a:latin typeface="Times New Roman" panose="02020603050405020304" pitchFamily="18" charset="0"/>
              <a:cs typeface="Times New Roman" panose="02020603050405020304" pitchFamily="18" charset="0"/>
            </a:rPr>
            <a:t>Підготовка</a:t>
          </a:r>
          <a:r>
            <a:rPr lang="ru-RU" sz="1400" kern="1200" dirty="0">
              <a:latin typeface="Times New Roman" panose="02020603050405020304" pitchFamily="18" charset="0"/>
              <a:cs typeface="Times New Roman" panose="02020603050405020304" pitchFamily="18" charset="0"/>
            </a:rPr>
            <a:t> тексту </a:t>
          </a:r>
          <a:r>
            <a:rPr lang="ru-RU" sz="1400" kern="1200" dirty="0" err="1">
              <a:latin typeface="Times New Roman" panose="02020603050405020304" pitchFamily="18" charset="0"/>
              <a:cs typeface="Times New Roman" panose="02020603050405020304" pitchFamily="18" charset="0"/>
            </a:rPr>
            <a:t>кваліфікаційної</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магістерської</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роботи</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подання</a:t>
          </a:r>
          <a:r>
            <a:rPr lang="ru-RU" sz="1400" kern="1200" dirty="0">
              <a:latin typeface="Times New Roman" panose="02020603050405020304" pitchFamily="18" charset="0"/>
              <a:cs typeface="Times New Roman" panose="02020603050405020304" pitchFamily="18" charset="0"/>
            </a:rPr>
            <a:t> для </a:t>
          </a:r>
          <a:r>
            <a:rPr lang="ru-RU" sz="1400" kern="1200" dirty="0" err="1">
              <a:latin typeface="Times New Roman" panose="02020603050405020304" pitchFamily="18" charset="0"/>
              <a:cs typeface="Times New Roman" panose="02020603050405020304" pitchFamily="18" charset="0"/>
            </a:rPr>
            <a:t>ознайомлення</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керівнику</a:t>
          </a:r>
          <a:r>
            <a:rPr lang="ru-RU" sz="1400" kern="1200" dirty="0">
              <a:latin typeface="Times New Roman" panose="02020603050405020304" pitchFamily="18" charset="0"/>
              <a:cs typeface="Times New Roman" panose="02020603050405020304" pitchFamily="18" charset="0"/>
            </a:rPr>
            <a:t> в </a:t>
          </a:r>
          <a:r>
            <a:rPr lang="ru-RU" sz="1400" kern="1200" dirty="0" err="1">
              <a:latin typeface="Times New Roman" panose="02020603050405020304" pitchFamily="18" charset="0"/>
              <a:cs typeface="Times New Roman" panose="02020603050405020304" pitchFamily="18" charset="0"/>
            </a:rPr>
            <a:t>узгоджені</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терміни</a:t>
          </a:r>
          <a:r>
            <a:rPr lang="ru-RU" sz="1400" kern="1200" dirty="0">
              <a:latin typeface="Times New Roman" panose="02020603050405020304" pitchFamily="18" charset="0"/>
              <a:cs typeface="Times New Roman" panose="02020603050405020304" pitchFamily="18" charset="0"/>
            </a:rPr>
            <a:t>  </a:t>
          </a:r>
          <a:endParaRPr lang="uk-UA" sz="1400" kern="1200" dirty="0">
            <a:latin typeface="Times New Roman" panose="02020603050405020304" pitchFamily="18" charset="0"/>
            <a:cs typeface="Times New Roman" panose="02020603050405020304" pitchFamily="18" charset="0"/>
          </a:endParaRPr>
        </a:p>
      </dsp:txBody>
      <dsp:txXfrm>
        <a:off x="396944" y="2488707"/>
        <a:ext cx="5257483" cy="346292"/>
      </dsp:txXfrm>
    </dsp:sp>
    <dsp:sp modelId="{FD3B8615-9925-45D0-AE44-FAE4B7FB6420}">
      <dsp:nvSpPr>
        <dsp:cNvPr id="0" name=""/>
        <dsp:cNvSpPr/>
      </dsp:nvSpPr>
      <dsp:spPr>
        <a:xfrm>
          <a:off x="0" y="3251533"/>
          <a:ext cx="7564217" cy="327600"/>
        </a:xfrm>
        <a:prstGeom prst="rect">
          <a:avLst/>
        </a:prstGeom>
        <a:solidFill>
          <a:schemeClr val="accent4">
            <a:alpha val="90000"/>
            <a:tint val="4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E7DB5EE-0117-4347-888F-D1EA894F01AE}">
      <dsp:nvSpPr>
        <dsp:cNvPr id="0" name=""/>
        <dsp:cNvSpPr/>
      </dsp:nvSpPr>
      <dsp:spPr>
        <a:xfrm>
          <a:off x="378210" y="3059653"/>
          <a:ext cx="5294951" cy="3837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0137" tIns="0" rIns="200137" bIns="0" numCol="1" spcCol="1270" anchor="ctr" anchorCtr="0">
          <a:noAutofit/>
        </a:bodyPr>
        <a:lstStyle/>
        <a:p>
          <a:pPr marL="0" lvl="0" indent="0" algn="l"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6. Усунення недоліків, опрацювання кінцевого варіанту тексту, оформлення магістерської роботи</a:t>
          </a:r>
        </a:p>
      </dsp:txBody>
      <dsp:txXfrm>
        <a:off x="396944" y="3078387"/>
        <a:ext cx="5257483" cy="346292"/>
      </dsp:txXfrm>
    </dsp:sp>
    <dsp:sp modelId="{4D53C8CE-B9AC-4BFD-BAE6-D3897B52AC2E}">
      <dsp:nvSpPr>
        <dsp:cNvPr id="0" name=""/>
        <dsp:cNvSpPr/>
      </dsp:nvSpPr>
      <dsp:spPr>
        <a:xfrm>
          <a:off x="0" y="3841213"/>
          <a:ext cx="7564217" cy="327600"/>
        </a:xfrm>
        <a:prstGeom prst="rect">
          <a:avLst/>
        </a:prstGeom>
        <a:solidFill>
          <a:schemeClr val="accent4">
            <a:alpha val="90000"/>
            <a:tint val="4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878140A-D5E3-4BBC-9E2B-B57B1A110E03}">
      <dsp:nvSpPr>
        <dsp:cNvPr id="0" name=""/>
        <dsp:cNvSpPr/>
      </dsp:nvSpPr>
      <dsp:spPr>
        <a:xfrm>
          <a:off x="378210" y="3649333"/>
          <a:ext cx="5294951" cy="3837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0137" tIns="0" rIns="200137" bIns="0" numCol="1" spcCol="1270" anchor="ctr" anchorCtr="0">
          <a:noAutofit/>
        </a:bodyPr>
        <a:lstStyle/>
        <a:p>
          <a:pPr marL="0" lvl="0" indent="0" algn="l"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7. </a:t>
          </a:r>
          <a:r>
            <a:rPr lang="ru-RU" sz="1400" kern="1200" dirty="0" err="1">
              <a:latin typeface="Times New Roman" panose="02020603050405020304" pitchFamily="18" charset="0"/>
              <a:cs typeface="Times New Roman" panose="02020603050405020304" pitchFamily="18" charset="0"/>
            </a:rPr>
            <a:t>Перевірка</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оригінальності</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проведеного</a:t>
          </a:r>
          <a:r>
            <a:rPr lang="ru-RU" sz="1400" kern="1200" dirty="0">
              <a:latin typeface="Times New Roman" panose="02020603050405020304" pitchFamily="18" charset="0"/>
              <a:cs typeface="Times New Roman" panose="02020603050405020304" pitchFamily="18" charset="0"/>
            </a:rPr>
            <a:t> </a:t>
          </a:r>
          <a:r>
            <a:rPr lang="uk-UA" sz="1400" kern="1200" dirty="0">
              <a:latin typeface="Times New Roman" panose="02020603050405020304" pitchFamily="18" charset="0"/>
              <a:cs typeface="Times New Roman" panose="02020603050405020304" pitchFamily="18" charset="0"/>
            </a:rPr>
            <a:t>магістерської </a:t>
          </a:r>
          <a:r>
            <a:rPr lang="ru-RU" sz="1400" kern="1200" dirty="0" err="1">
              <a:latin typeface="Times New Roman" panose="02020603050405020304" pitchFamily="18" charset="0"/>
              <a:cs typeface="Times New Roman" panose="02020603050405020304" pitchFamily="18" charset="0"/>
            </a:rPr>
            <a:t>дослідження</a:t>
          </a:r>
          <a:endParaRPr lang="uk-UA" sz="1400" kern="1200" dirty="0">
            <a:latin typeface="Times New Roman" panose="02020603050405020304" pitchFamily="18" charset="0"/>
            <a:cs typeface="Times New Roman" panose="02020603050405020304" pitchFamily="18" charset="0"/>
          </a:endParaRPr>
        </a:p>
      </dsp:txBody>
      <dsp:txXfrm>
        <a:off x="396944" y="3668067"/>
        <a:ext cx="5257483" cy="346292"/>
      </dsp:txXfrm>
    </dsp:sp>
    <dsp:sp modelId="{CA49617F-F152-47B2-B221-6708AE47382E}">
      <dsp:nvSpPr>
        <dsp:cNvPr id="0" name=""/>
        <dsp:cNvSpPr/>
      </dsp:nvSpPr>
      <dsp:spPr>
        <a:xfrm>
          <a:off x="0" y="4430893"/>
          <a:ext cx="7564217" cy="327600"/>
        </a:xfrm>
        <a:prstGeom prst="rect">
          <a:avLst/>
        </a:prstGeom>
        <a:solidFill>
          <a:schemeClr val="accent4">
            <a:alpha val="90000"/>
            <a:tint val="4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54E4BE8-4FA1-4A56-A82E-B2A36C1D9C43}">
      <dsp:nvSpPr>
        <dsp:cNvPr id="0" name=""/>
        <dsp:cNvSpPr/>
      </dsp:nvSpPr>
      <dsp:spPr>
        <a:xfrm>
          <a:off x="378210" y="4239013"/>
          <a:ext cx="5294951" cy="3837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0137" tIns="0" rIns="200137" bIns="0" numCol="1" spcCol="1270" anchor="ctr" anchorCtr="0">
          <a:noAutofit/>
        </a:bodyPr>
        <a:lstStyle/>
        <a:p>
          <a:pPr marL="0" lvl="0" indent="0" algn="l"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8. </a:t>
          </a:r>
          <a:r>
            <a:rPr lang="ru-RU" sz="1400" kern="1200" dirty="0" err="1">
              <a:latin typeface="Times New Roman" panose="02020603050405020304" pitchFamily="18" charset="0"/>
              <a:cs typeface="Times New Roman" panose="02020603050405020304" pitchFamily="18" charset="0"/>
            </a:rPr>
            <a:t>Подання</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роботи</a:t>
          </a:r>
          <a:r>
            <a:rPr lang="ru-RU" sz="1400" kern="1200" dirty="0">
              <a:latin typeface="Times New Roman" panose="02020603050405020304" pitchFamily="18" charset="0"/>
              <a:cs typeface="Times New Roman" panose="02020603050405020304" pitchFamily="18" charset="0"/>
            </a:rPr>
            <a:t> на кафедру у </a:t>
          </a:r>
          <a:r>
            <a:rPr lang="ru-RU" sz="1400" kern="1200" dirty="0" err="1">
              <a:latin typeface="Times New Roman" panose="02020603050405020304" pitchFamily="18" charset="0"/>
              <a:cs typeface="Times New Roman" panose="02020603050405020304" pitchFamily="18" charset="0"/>
            </a:rPr>
            <a:t>визначений</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термін</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також</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необхідні</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супровідні</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документи</a:t>
          </a:r>
          <a:r>
            <a:rPr lang="ru-RU" sz="1400" kern="1200" dirty="0">
              <a:latin typeface="Times New Roman" panose="02020603050405020304" pitchFamily="18" charset="0"/>
              <a:cs typeface="Times New Roman" panose="02020603050405020304" pitchFamily="18" charset="0"/>
            </a:rPr>
            <a:t> – </a:t>
          </a:r>
          <a:r>
            <a:rPr lang="ru-RU" sz="1400" kern="1200" dirty="0" err="1">
              <a:latin typeface="Times New Roman" panose="02020603050405020304" pitchFamily="18" charset="0"/>
              <a:cs typeface="Times New Roman" panose="02020603050405020304" pitchFamily="18" charset="0"/>
            </a:rPr>
            <a:t>рецензії</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довідки</a:t>
          </a:r>
          <a:r>
            <a:rPr lang="ru-RU" sz="1400" kern="1200" dirty="0">
              <a:latin typeface="Times New Roman" panose="02020603050405020304" pitchFamily="18" charset="0"/>
              <a:cs typeface="Times New Roman" panose="02020603050405020304" pitchFamily="18" charset="0"/>
            </a:rPr>
            <a:t>)  </a:t>
          </a:r>
          <a:endParaRPr lang="uk-UA" sz="1400" kern="1200" dirty="0">
            <a:latin typeface="Times New Roman" panose="02020603050405020304" pitchFamily="18" charset="0"/>
            <a:cs typeface="Times New Roman" panose="02020603050405020304" pitchFamily="18" charset="0"/>
          </a:endParaRPr>
        </a:p>
      </dsp:txBody>
      <dsp:txXfrm>
        <a:off x="396944" y="4257747"/>
        <a:ext cx="5257483" cy="346292"/>
      </dsp:txXfrm>
    </dsp:sp>
    <dsp:sp modelId="{86021830-333F-4FD0-8B91-6B6F23312BD1}">
      <dsp:nvSpPr>
        <dsp:cNvPr id="0" name=""/>
        <dsp:cNvSpPr/>
      </dsp:nvSpPr>
      <dsp:spPr>
        <a:xfrm>
          <a:off x="0" y="5020573"/>
          <a:ext cx="7564217" cy="327600"/>
        </a:xfrm>
        <a:prstGeom prst="rect">
          <a:avLst/>
        </a:prstGeom>
        <a:solidFill>
          <a:schemeClr val="accent4">
            <a:alpha val="90000"/>
            <a:tint val="4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AC5818B-CE31-4F19-ADE0-2F5E65F769A2}">
      <dsp:nvSpPr>
        <dsp:cNvPr id="0" name=""/>
        <dsp:cNvSpPr/>
      </dsp:nvSpPr>
      <dsp:spPr>
        <a:xfrm>
          <a:off x="378210" y="4828693"/>
          <a:ext cx="5294951" cy="3837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0137" tIns="0" rIns="200137" bIns="0" numCol="1" spcCol="1270" anchor="ctr" anchorCtr="0">
          <a:noAutofit/>
        </a:bodyPr>
        <a:lstStyle/>
        <a:p>
          <a:pPr marL="0" lvl="0" indent="0" algn="l"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9. </a:t>
          </a:r>
          <a:r>
            <a:rPr lang="ru-RU" sz="1400" kern="1200" dirty="0" err="1">
              <a:latin typeface="Times New Roman" panose="02020603050405020304" pitchFamily="18" charset="0"/>
              <a:cs typeface="Times New Roman" panose="02020603050405020304" pitchFamily="18" charset="0"/>
            </a:rPr>
            <a:t>Попередній</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захист</a:t>
          </a:r>
          <a:r>
            <a:rPr lang="ru-RU" sz="1400" kern="1200" dirty="0">
              <a:latin typeface="Times New Roman" panose="02020603050405020304" pitchFamily="18" charset="0"/>
              <a:cs typeface="Times New Roman" panose="02020603050405020304" pitchFamily="18" charset="0"/>
            </a:rPr>
            <a:t> </a:t>
          </a:r>
          <a:r>
            <a:rPr lang="uk-UA" sz="1400" kern="1200" dirty="0">
              <a:latin typeface="Times New Roman" panose="02020603050405020304" pitchFamily="18" charset="0"/>
              <a:cs typeface="Times New Roman" panose="02020603050405020304" pitchFamily="18" charset="0"/>
            </a:rPr>
            <a:t>магістерської</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роботи</a:t>
          </a:r>
          <a:r>
            <a:rPr lang="ru-RU" sz="1400" kern="1200" dirty="0">
              <a:latin typeface="Times New Roman" panose="02020603050405020304" pitchFamily="18" charset="0"/>
              <a:cs typeface="Times New Roman" panose="02020603050405020304" pitchFamily="18" charset="0"/>
            </a:rPr>
            <a:t> на </a:t>
          </a:r>
          <a:r>
            <a:rPr lang="ru-RU" sz="1400" kern="1200" dirty="0" err="1">
              <a:latin typeface="Times New Roman" panose="02020603050405020304" pitchFamily="18" charset="0"/>
              <a:cs typeface="Times New Roman" panose="02020603050405020304" pitchFamily="18" charset="0"/>
            </a:rPr>
            <a:t>кафедрі</a:t>
          </a:r>
          <a:r>
            <a:rPr lang="ru-RU" sz="1400" kern="1200" dirty="0">
              <a:latin typeface="Times New Roman" panose="02020603050405020304" pitchFamily="18" charset="0"/>
              <a:cs typeface="Times New Roman" panose="02020603050405020304" pitchFamily="18" charset="0"/>
            </a:rPr>
            <a:t> у </a:t>
          </a:r>
          <a:r>
            <a:rPr lang="ru-RU" sz="1400" kern="1200" dirty="0" err="1">
              <a:latin typeface="Times New Roman" panose="02020603050405020304" pitchFamily="18" charset="0"/>
              <a:cs typeface="Times New Roman" panose="02020603050405020304" pitchFamily="18" charset="0"/>
            </a:rPr>
            <a:t>визначений</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термін</a:t>
          </a:r>
          <a:endParaRPr lang="uk-UA" sz="1400" kern="1200" dirty="0">
            <a:latin typeface="Times New Roman" panose="02020603050405020304" pitchFamily="18" charset="0"/>
            <a:cs typeface="Times New Roman" panose="02020603050405020304" pitchFamily="18" charset="0"/>
          </a:endParaRPr>
        </a:p>
      </dsp:txBody>
      <dsp:txXfrm>
        <a:off x="396944" y="4847427"/>
        <a:ext cx="5257483" cy="346292"/>
      </dsp:txXfrm>
    </dsp:sp>
    <dsp:sp modelId="{0996B557-2639-4032-AC4A-E75CDCF4401A}">
      <dsp:nvSpPr>
        <dsp:cNvPr id="0" name=""/>
        <dsp:cNvSpPr/>
      </dsp:nvSpPr>
      <dsp:spPr>
        <a:xfrm>
          <a:off x="0" y="5610253"/>
          <a:ext cx="7564217" cy="327600"/>
        </a:xfrm>
        <a:prstGeom prst="rect">
          <a:avLst/>
        </a:prstGeom>
        <a:solidFill>
          <a:schemeClr val="accent4">
            <a:alpha val="90000"/>
            <a:tint val="4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06A1387-5804-4F7C-AE36-A1F921193461}">
      <dsp:nvSpPr>
        <dsp:cNvPr id="0" name=""/>
        <dsp:cNvSpPr/>
      </dsp:nvSpPr>
      <dsp:spPr>
        <a:xfrm>
          <a:off x="378210" y="5418373"/>
          <a:ext cx="5294951" cy="38376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0137" tIns="0" rIns="200137" bIns="0" numCol="1" spcCol="1270" anchor="ctr" anchorCtr="0">
          <a:noAutofit/>
        </a:bodyPr>
        <a:lstStyle/>
        <a:p>
          <a:pPr marL="0" lvl="0" indent="0" algn="l"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10. </a:t>
          </a:r>
          <a:r>
            <a:rPr lang="ru-RU" sz="1400" kern="1200" dirty="0" err="1">
              <a:latin typeface="Times New Roman" panose="02020603050405020304" pitchFamily="18" charset="0"/>
              <a:cs typeface="Times New Roman" panose="02020603050405020304" pitchFamily="18" charset="0"/>
            </a:rPr>
            <a:t>Захист</a:t>
          </a:r>
          <a:r>
            <a:rPr lang="ru-RU" sz="1400" kern="1200" dirty="0">
              <a:latin typeface="Times New Roman" panose="02020603050405020304" pitchFamily="18" charset="0"/>
              <a:cs typeface="Times New Roman" panose="02020603050405020304" pitchFamily="18" charset="0"/>
            </a:rPr>
            <a:t> </a:t>
          </a:r>
          <a:r>
            <a:rPr lang="uk-UA" sz="1400" kern="1200" dirty="0">
              <a:latin typeface="Times New Roman" panose="02020603050405020304" pitchFamily="18" charset="0"/>
              <a:cs typeface="Times New Roman" panose="02020603050405020304" pitchFamily="18" charset="0"/>
            </a:rPr>
            <a:t>магістерської</a:t>
          </a:r>
          <a:r>
            <a:rPr lang="ru-RU" sz="1400" kern="1200" dirty="0">
              <a:latin typeface="Times New Roman" panose="02020603050405020304" pitchFamily="18" charset="0"/>
              <a:cs typeface="Times New Roman" panose="02020603050405020304" pitchFamily="18" charset="0"/>
            </a:rPr>
            <a:t> </a:t>
          </a:r>
          <a:r>
            <a:rPr lang="ru-RU" sz="1400" kern="1200" dirty="0" err="1">
              <a:latin typeface="Times New Roman" panose="02020603050405020304" pitchFamily="18" charset="0"/>
              <a:cs typeface="Times New Roman" panose="02020603050405020304" pitchFamily="18" charset="0"/>
            </a:rPr>
            <a:t>роботи</a:t>
          </a:r>
          <a:r>
            <a:rPr lang="ru-RU" sz="1400" kern="1200" dirty="0">
              <a:latin typeface="Times New Roman" panose="02020603050405020304" pitchFamily="18" charset="0"/>
              <a:cs typeface="Times New Roman" panose="02020603050405020304" pitchFamily="18" charset="0"/>
            </a:rPr>
            <a:t> у ДЕК</a:t>
          </a:r>
          <a:endParaRPr lang="uk-UA" sz="1400" kern="1200" dirty="0">
            <a:latin typeface="Times New Roman" panose="02020603050405020304" pitchFamily="18" charset="0"/>
            <a:cs typeface="Times New Roman" panose="02020603050405020304" pitchFamily="18" charset="0"/>
          </a:endParaRPr>
        </a:p>
      </dsp:txBody>
      <dsp:txXfrm>
        <a:off x="396944" y="5437107"/>
        <a:ext cx="5257483"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6FAB98A6-C731-4B99-ACB4-111AE2CA9390}"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30E-0A6F-4AB2-9D74-11F8788F33D5}" type="slidenum">
              <a:rPr lang="en-US" smtClean="0"/>
              <a:t>‹№›</a:t>
            </a:fld>
            <a:endParaRPr lang="en-US"/>
          </a:p>
        </p:txBody>
      </p:sp>
    </p:spTree>
    <p:extLst>
      <p:ext uri="{BB962C8B-B14F-4D97-AF65-F5344CB8AC3E}">
        <p14:creationId xmlns:p14="http://schemas.microsoft.com/office/powerpoint/2010/main" val="298978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FAB98A6-C731-4B99-ACB4-111AE2CA9390}"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30E-0A6F-4AB2-9D74-11F8788F33D5}" type="slidenum">
              <a:rPr lang="en-US" smtClean="0"/>
              <a:t>‹№›</a:t>
            </a:fld>
            <a:endParaRPr lang="en-US"/>
          </a:p>
        </p:txBody>
      </p:sp>
    </p:spTree>
    <p:extLst>
      <p:ext uri="{BB962C8B-B14F-4D97-AF65-F5344CB8AC3E}">
        <p14:creationId xmlns:p14="http://schemas.microsoft.com/office/powerpoint/2010/main" val="402775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FAB98A6-C731-4B99-ACB4-111AE2CA9390}"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30E-0A6F-4AB2-9D74-11F8788F33D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9928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FAB98A6-C731-4B99-ACB4-111AE2CA9390}"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30E-0A6F-4AB2-9D74-11F8788F33D5}" type="slidenum">
              <a:rPr lang="en-US" smtClean="0"/>
              <a:t>‹№›</a:t>
            </a:fld>
            <a:endParaRPr lang="en-US"/>
          </a:p>
        </p:txBody>
      </p:sp>
    </p:spTree>
    <p:extLst>
      <p:ext uri="{BB962C8B-B14F-4D97-AF65-F5344CB8AC3E}">
        <p14:creationId xmlns:p14="http://schemas.microsoft.com/office/powerpoint/2010/main" val="2413818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FAB98A6-C731-4B99-ACB4-111AE2CA9390}"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30E-0A6F-4AB2-9D74-11F8788F33D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9747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FAB98A6-C731-4B99-ACB4-111AE2CA9390}"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30E-0A6F-4AB2-9D74-11F8788F33D5}" type="slidenum">
              <a:rPr lang="en-US" smtClean="0"/>
              <a:t>‹№›</a:t>
            </a:fld>
            <a:endParaRPr lang="en-US"/>
          </a:p>
        </p:txBody>
      </p:sp>
    </p:spTree>
    <p:extLst>
      <p:ext uri="{BB962C8B-B14F-4D97-AF65-F5344CB8AC3E}">
        <p14:creationId xmlns:p14="http://schemas.microsoft.com/office/powerpoint/2010/main" val="26137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FAB98A6-C731-4B99-ACB4-111AE2CA9390}"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30E-0A6F-4AB2-9D74-11F8788F33D5}" type="slidenum">
              <a:rPr lang="en-US" smtClean="0"/>
              <a:t>‹№›</a:t>
            </a:fld>
            <a:endParaRPr lang="en-US"/>
          </a:p>
        </p:txBody>
      </p:sp>
    </p:spTree>
    <p:extLst>
      <p:ext uri="{BB962C8B-B14F-4D97-AF65-F5344CB8AC3E}">
        <p14:creationId xmlns:p14="http://schemas.microsoft.com/office/powerpoint/2010/main" val="43131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FAB98A6-C731-4B99-ACB4-111AE2CA9390}"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30E-0A6F-4AB2-9D74-11F8788F33D5}" type="slidenum">
              <a:rPr lang="en-US" smtClean="0"/>
              <a:t>‹№›</a:t>
            </a:fld>
            <a:endParaRPr lang="en-US"/>
          </a:p>
        </p:txBody>
      </p:sp>
    </p:spTree>
    <p:extLst>
      <p:ext uri="{BB962C8B-B14F-4D97-AF65-F5344CB8AC3E}">
        <p14:creationId xmlns:p14="http://schemas.microsoft.com/office/powerpoint/2010/main" val="352017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FAB98A6-C731-4B99-ACB4-111AE2CA9390}"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30E-0A6F-4AB2-9D74-11F8788F33D5}" type="slidenum">
              <a:rPr lang="en-US" smtClean="0"/>
              <a:t>‹№›</a:t>
            </a:fld>
            <a:endParaRPr lang="en-US"/>
          </a:p>
        </p:txBody>
      </p:sp>
    </p:spTree>
    <p:extLst>
      <p:ext uri="{BB962C8B-B14F-4D97-AF65-F5344CB8AC3E}">
        <p14:creationId xmlns:p14="http://schemas.microsoft.com/office/powerpoint/2010/main" val="89509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FAB98A6-C731-4B99-ACB4-111AE2CA9390}"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B030E-0A6F-4AB2-9D74-11F8788F33D5}" type="slidenum">
              <a:rPr lang="en-US" smtClean="0"/>
              <a:t>‹№›</a:t>
            </a:fld>
            <a:endParaRPr lang="en-US"/>
          </a:p>
        </p:txBody>
      </p:sp>
    </p:spTree>
    <p:extLst>
      <p:ext uri="{BB962C8B-B14F-4D97-AF65-F5344CB8AC3E}">
        <p14:creationId xmlns:p14="http://schemas.microsoft.com/office/powerpoint/2010/main" val="30180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6FAB98A6-C731-4B99-ACB4-111AE2CA9390}"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B030E-0A6F-4AB2-9D74-11F8788F33D5}" type="slidenum">
              <a:rPr lang="en-US" smtClean="0"/>
              <a:t>‹№›</a:t>
            </a:fld>
            <a:endParaRPr lang="en-US"/>
          </a:p>
        </p:txBody>
      </p:sp>
    </p:spTree>
    <p:extLst>
      <p:ext uri="{BB962C8B-B14F-4D97-AF65-F5344CB8AC3E}">
        <p14:creationId xmlns:p14="http://schemas.microsoft.com/office/powerpoint/2010/main" val="362481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6FAB98A6-C731-4B99-ACB4-111AE2CA9390}" type="datetimeFigureOut">
              <a:rPr lang="en-US" smtClean="0"/>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B030E-0A6F-4AB2-9D74-11F8788F33D5}" type="slidenum">
              <a:rPr lang="en-US" smtClean="0"/>
              <a:t>‹№›</a:t>
            </a:fld>
            <a:endParaRPr lang="en-US"/>
          </a:p>
        </p:txBody>
      </p:sp>
    </p:spTree>
    <p:extLst>
      <p:ext uri="{BB962C8B-B14F-4D97-AF65-F5344CB8AC3E}">
        <p14:creationId xmlns:p14="http://schemas.microsoft.com/office/powerpoint/2010/main" val="194778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6FAB98A6-C731-4B99-ACB4-111AE2CA9390}" type="datetimeFigureOut">
              <a:rPr lang="en-US" smtClean="0"/>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B030E-0A6F-4AB2-9D74-11F8788F33D5}" type="slidenum">
              <a:rPr lang="en-US" smtClean="0"/>
              <a:t>‹№›</a:t>
            </a:fld>
            <a:endParaRPr lang="en-US"/>
          </a:p>
        </p:txBody>
      </p:sp>
    </p:spTree>
    <p:extLst>
      <p:ext uri="{BB962C8B-B14F-4D97-AF65-F5344CB8AC3E}">
        <p14:creationId xmlns:p14="http://schemas.microsoft.com/office/powerpoint/2010/main" val="164187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B98A6-C731-4B99-ACB4-111AE2CA9390}" type="datetimeFigureOut">
              <a:rPr lang="en-US" smtClean="0"/>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B030E-0A6F-4AB2-9D74-11F8788F33D5}" type="slidenum">
              <a:rPr lang="en-US" smtClean="0"/>
              <a:t>‹№›</a:t>
            </a:fld>
            <a:endParaRPr lang="en-US"/>
          </a:p>
        </p:txBody>
      </p:sp>
    </p:spTree>
    <p:extLst>
      <p:ext uri="{BB962C8B-B14F-4D97-AF65-F5344CB8AC3E}">
        <p14:creationId xmlns:p14="http://schemas.microsoft.com/office/powerpoint/2010/main" val="2305433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FAB98A6-C731-4B99-ACB4-111AE2CA9390}"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B030E-0A6F-4AB2-9D74-11F8788F33D5}" type="slidenum">
              <a:rPr lang="en-US" smtClean="0"/>
              <a:t>‹№›</a:t>
            </a:fld>
            <a:endParaRPr lang="en-US"/>
          </a:p>
        </p:txBody>
      </p:sp>
    </p:spTree>
    <p:extLst>
      <p:ext uri="{BB962C8B-B14F-4D97-AF65-F5344CB8AC3E}">
        <p14:creationId xmlns:p14="http://schemas.microsoft.com/office/powerpoint/2010/main" val="340354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FAB98A6-C731-4B99-ACB4-111AE2CA9390}"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B030E-0A6F-4AB2-9D74-11F8788F33D5}" type="slidenum">
              <a:rPr lang="en-US" smtClean="0"/>
              <a:t>‹№›</a:t>
            </a:fld>
            <a:endParaRPr lang="en-US"/>
          </a:p>
        </p:txBody>
      </p:sp>
    </p:spTree>
    <p:extLst>
      <p:ext uri="{BB962C8B-B14F-4D97-AF65-F5344CB8AC3E}">
        <p14:creationId xmlns:p14="http://schemas.microsoft.com/office/powerpoint/2010/main" val="9353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AB98A6-C731-4B99-ACB4-111AE2CA9390}" type="datetimeFigureOut">
              <a:rPr lang="en-US" smtClean="0"/>
              <a:t>10/21/2020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D8B030E-0A6F-4AB2-9D74-11F8788F33D5}" type="slidenum">
              <a:rPr lang="en-US" smtClean="0"/>
              <a:t>‹№›</a:t>
            </a:fld>
            <a:endParaRPr lang="en-US"/>
          </a:p>
        </p:txBody>
      </p:sp>
    </p:spTree>
    <p:extLst>
      <p:ext uri="{BB962C8B-B14F-4D97-AF65-F5344CB8AC3E}">
        <p14:creationId xmlns:p14="http://schemas.microsoft.com/office/powerpoint/2010/main" val="89974045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079631" y="399027"/>
            <a:ext cx="7762826" cy="3877551"/>
          </a:xfrm>
        </p:spPr>
        <p:txBody>
          <a:bodyPr>
            <a:normAutofit fontScale="90000"/>
          </a:bodyPr>
          <a:lstStyle/>
          <a:p>
            <a:pPr algn="ctr"/>
            <a:r>
              <a:rPr lang="uk-UA" b="1" dirty="0">
                <a:solidFill>
                  <a:schemeClr val="tx1"/>
                </a:solidFill>
                <a:effectLst>
                  <a:outerShdw blurRad="38100" dist="38100" dir="2700000" algn="tl">
                    <a:srgbClr val="000000">
                      <a:alpha val="43137"/>
                    </a:srgbClr>
                  </a:outerShdw>
                </a:effectLst>
              </a:rPr>
              <a:t>МЕТОДИЧНІ РЕКОМЕНДАЦІЇ </a:t>
            </a:r>
            <a:br>
              <a:rPr lang="uk-UA" b="1" dirty="0">
                <a:solidFill>
                  <a:schemeClr val="tx1"/>
                </a:solidFill>
                <a:effectLst>
                  <a:outerShdw blurRad="38100" dist="38100" dir="2700000" algn="tl">
                    <a:srgbClr val="000000">
                      <a:alpha val="43137"/>
                    </a:srgbClr>
                  </a:outerShdw>
                </a:effectLst>
              </a:rPr>
            </a:br>
            <a:r>
              <a:rPr lang="uk-UA" b="1" dirty="0">
                <a:solidFill>
                  <a:schemeClr val="tx1"/>
                </a:solidFill>
                <a:effectLst>
                  <a:outerShdw blurRad="38100" dist="38100" dir="2700000" algn="tl">
                    <a:srgbClr val="000000">
                      <a:alpha val="43137"/>
                    </a:srgbClr>
                  </a:outerShdw>
                </a:effectLst>
              </a:rPr>
              <a:t>ДО НАПИСАННЯ ТА ЗАХИСТУ ВИПУСКНОЇ КВАЛІФІКАЦІЙНОЇ  РОБОТИ ІЗ</a:t>
            </a:r>
            <a:br>
              <a:rPr lang="en-US" b="1" dirty="0">
                <a:solidFill>
                  <a:schemeClr val="tx1"/>
                </a:solidFill>
                <a:effectLst>
                  <a:outerShdw blurRad="38100" dist="38100" dir="2700000" algn="tl">
                    <a:srgbClr val="000000">
                      <a:alpha val="43137"/>
                    </a:srgbClr>
                  </a:outerShdw>
                </a:effectLst>
              </a:rPr>
            </a:br>
            <a:r>
              <a:rPr lang="uk-UA" b="1" dirty="0">
                <a:solidFill>
                  <a:schemeClr val="tx1"/>
                </a:solidFill>
                <a:effectLst>
                  <a:outerShdw blurRad="38100" dist="38100" dir="2700000" algn="tl">
                    <a:srgbClr val="000000">
                      <a:alpha val="43137"/>
                    </a:srgbClr>
                  </a:outerShdw>
                </a:effectLst>
              </a:rPr>
              <a:t> СПЕЦІАЛЬНОСТІ 073 «МЕНЕДЖМЕНТ»</a:t>
            </a:r>
            <a:br>
              <a:rPr lang="uk-UA" b="1" dirty="0">
                <a:solidFill>
                  <a:schemeClr val="tx1"/>
                </a:solidFill>
                <a:effectLst>
                  <a:outerShdw blurRad="38100" dist="38100" dir="2700000" algn="tl">
                    <a:srgbClr val="000000">
                      <a:alpha val="43137"/>
                    </a:srgbClr>
                  </a:outerShdw>
                </a:effectLst>
              </a:rPr>
            </a:br>
            <a:r>
              <a:rPr lang="uk-UA" b="1" dirty="0">
                <a:solidFill>
                  <a:schemeClr val="tx1"/>
                </a:solidFill>
                <a:effectLst>
                  <a:outerShdw blurRad="38100" dist="38100" dir="2700000" algn="tl">
                    <a:srgbClr val="000000">
                      <a:alpha val="43137"/>
                    </a:srgbClr>
                  </a:outerShdw>
                </a:effectLst>
              </a:rPr>
              <a:t>ДРУГОГО (МАГІСТЕРСЬКОГО) РІВНЯ ВИЩОЇ ОСВІТИ</a:t>
            </a:r>
            <a:br>
              <a:rPr lang="en-US" b="1" dirty="0">
                <a:solidFill>
                  <a:schemeClr val="tx1"/>
                </a:solidFill>
                <a:effectLst>
                  <a:outerShdw blurRad="38100" dist="38100" dir="2700000" algn="tl">
                    <a:srgbClr val="000000">
                      <a:alpha val="43137"/>
                    </a:srgbClr>
                  </a:outerShdw>
                </a:effectLst>
              </a:rPr>
            </a:br>
            <a:endParaRPr lang="en-US" b="1" dirty="0">
              <a:solidFill>
                <a:schemeClr val="tx1"/>
              </a:solidFill>
              <a:effectLst>
                <a:outerShdw blurRad="38100" dist="38100" dir="2700000" algn="tl">
                  <a:srgbClr val="000000">
                    <a:alpha val="43137"/>
                  </a:srgbClr>
                </a:outerShdw>
              </a:effectLst>
            </a:endParaRPr>
          </a:p>
        </p:txBody>
      </p:sp>
      <p:pic>
        <p:nvPicPr>
          <p:cNvPr id="1026" name="Picture 2" descr="Фотографія Магістерська робота на тему &quot;Механізм управління експортом  підприємства&quot; в Києві. Дошка оголошень. Куплю Магістерська робота на тему  &quot;Механізм управління експортом підприємства&quot;. Безкоштовні оголошення">
            <a:extLst>
              <a:ext uri="{FF2B5EF4-FFF2-40B4-BE49-F238E27FC236}">
                <a16:creationId xmlns:a16="http://schemas.microsoft.com/office/drawing/2014/main" id="{713146C3-2FD9-46A7-AE10-DC1B16385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43" y="275771"/>
            <a:ext cx="35814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Драй-Хмара: родом – з Черкащини, освітою – європеєць, загинув – на Колимі…  | Всеукраїнська незалежна суспільно-громадська газета &quot;Козацький край&quot;">
            <a:extLst>
              <a:ext uri="{FF2B5EF4-FFF2-40B4-BE49-F238E27FC236}">
                <a16:creationId xmlns:a16="http://schemas.microsoft.com/office/drawing/2014/main" id="{62AC236A-A424-44F0-8FF5-DBFD34DF1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373" y="4174987"/>
            <a:ext cx="2548862" cy="26830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МЕТОДИЧНІ РЕКОМЕНДАЦІЇ ДО ВИКОНАННЯ ДИПЛОМНИХ ТА МАГІСТЕРСЬКИХ РОБІ">
            <a:extLst>
              <a:ext uri="{FF2B5EF4-FFF2-40B4-BE49-F238E27FC236}">
                <a16:creationId xmlns:a16="http://schemas.microsoft.com/office/drawing/2014/main" id="{4EDD6DA7-4241-495C-9283-502177FF9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024" y="4029682"/>
            <a:ext cx="2729838" cy="269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251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увати 1"/>
          <p:cNvGrpSpPr/>
          <p:nvPr/>
        </p:nvGrpSpPr>
        <p:grpSpPr>
          <a:xfrm>
            <a:off x="6056728" y="599489"/>
            <a:ext cx="4495800" cy="5477754"/>
            <a:chOff x="0" y="0"/>
            <a:chExt cx="4495800" cy="5124450"/>
          </a:xfrm>
        </p:grpSpPr>
        <p:sp>
          <p:nvSpPr>
            <p:cNvPr id="3" name="AutoShape 117"/>
            <p:cNvSpPr>
              <a:spLocks noChangeArrowheads="1"/>
            </p:cNvSpPr>
            <p:nvPr/>
          </p:nvSpPr>
          <p:spPr bwMode="auto">
            <a:xfrm>
              <a:off x="0" y="0"/>
              <a:ext cx="3276600" cy="533400"/>
            </a:xfrm>
            <a:prstGeom prst="flowChartAlternateProcess">
              <a:avLst/>
            </a:prstGeom>
            <a:solidFill>
              <a:srgbClr val="FFFFFF"/>
            </a:solidFill>
            <a:ln w="38100" cmpd="dbl">
              <a:solidFill>
                <a:srgbClr val="000000"/>
              </a:solidFill>
              <a:miter lim="800000"/>
              <a:headEnd/>
              <a:tailEnd/>
            </a:ln>
            <a:effectLst>
              <a:prstShdw prst="shdw13" dist="53882" dir="13500000">
                <a:srgbClr val="808080">
                  <a:alpha val="50000"/>
                </a:srgbClr>
              </a:prstShdw>
            </a:effectLst>
          </p:spPr>
          <p:txBody>
            <a:bodyPr rot="0" vert="horz" wrap="square" lIns="91440" tIns="45720" rIns="91440" bIns="45720" anchor="t" anchorCtr="0" upright="1">
              <a:noAutofit/>
            </a:bodyPr>
            <a:lstStyle/>
            <a:p>
              <a:pPr algn="ctr">
                <a:spcAft>
                  <a:spcPts val="0"/>
                </a:spcAft>
              </a:pPr>
              <a:r>
                <a:rPr lang="uk-UA" sz="1300" b="1" i="1" dirty="0">
                  <a:effectLst/>
                  <a:latin typeface="Times New Roman" panose="02020603050405020304" pitchFamily="18" charset="0"/>
                  <a:ea typeface="Times New Roman" panose="02020603050405020304" pitchFamily="18" charset="0"/>
                </a:rPr>
                <a:t>5. Захист магістерської роботи</a:t>
              </a:r>
              <a:endParaRPr lang="en-US" sz="1000" dirty="0">
                <a:effectLst/>
                <a:latin typeface="Times New Roman" panose="02020603050405020304" pitchFamily="18" charset="0"/>
                <a:ea typeface="Times New Roman" panose="02020603050405020304" pitchFamily="18" charset="0"/>
              </a:endParaRPr>
            </a:p>
          </p:txBody>
        </p:sp>
        <p:sp>
          <p:nvSpPr>
            <p:cNvPr id="4" name="AutoShape 123"/>
            <p:cNvSpPr>
              <a:spLocks noChangeArrowheads="1"/>
            </p:cNvSpPr>
            <p:nvPr/>
          </p:nvSpPr>
          <p:spPr bwMode="auto">
            <a:xfrm>
              <a:off x="3657600" y="76200"/>
              <a:ext cx="8382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300" b="1">
                  <a:effectLst/>
                  <a:latin typeface="Times New Roman" panose="02020603050405020304" pitchFamily="18" charset="0"/>
                  <a:ea typeface="Times New Roman" panose="02020603050405020304" pitchFamily="18" charset="0"/>
                </a:rPr>
                <a:t>10</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3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sp>
          <p:nvSpPr>
            <p:cNvPr id="5" name="AutoShape 118"/>
            <p:cNvSpPr>
              <a:spLocks noChangeArrowheads="1"/>
            </p:cNvSpPr>
            <p:nvPr/>
          </p:nvSpPr>
          <p:spPr bwMode="auto">
            <a:xfrm>
              <a:off x="381000" y="695325"/>
              <a:ext cx="2895600" cy="838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50" dirty="0">
                  <a:effectLst/>
                  <a:latin typeface="Times New Roman" panose="02020603050405020304" pitchFamily="18" charset="0"/>
                  <a:ea typeface="Times New Roman" panose="02020603050405020304" pitchFamily="18" charset="0"/>
                </a:rPr>
                <a:t>  Уміння </a:t>
              </a:r>
              <a:r>
                <a:rPr lang="uk-UA" sz="1150" dirty="0" err="1">
                  <a:effectLst/>
                  <a:latin typeface="Times New Roman" panose="02020603050405020304" pitchFamily="18" charset="0"/>
                  <a:ea typeface="Times New Roman" panose="02020603050405020304" pitchFamily="18" charset="0"/>
                </a:rPr>
                <a:t>грамотно</a:t>
              </a:r>
              <a:r>
                <a:rPr lang="uk-UA" sz="1150" dirty="0">
                  <a:effectLst/>
                  <a:latin typeface="Times New Roman" panose="02020603050405020304" pitchFamily="18" charset="0"/>
                  <a:ea typeface="Times New Roman" panose="02020603050405020304" pitchFamily="18" charset="0"/>
                </a:rPr>
                <a:t> і чітко презентувати роботу під час захисту (викласти основні етапи її проведення та обґрунтувати отримані результати)</a:t>
              </a:r>
              <a:endParaRPr lang="en-US" sz="1000" dirty="0">
                <a:effectLst/>
                <a:latin typeface="Times New Roman" panose="02020603050405020304" pitchFamily="18" charset="0"/>
                <a:ea typeface="Times New Roman" panose="02020603050405020304" pitchFamily="18" charset="0"/>
              </a:endParaRPr>
            </a:p>
          </p:txBody>
        </p:sp>
        <p:cxnSp>
          <p:nvCxnSpPr>
            <p:cNvPr id="6" name="Line 130"/>
            <p:cNvCxnSpPr>
              <a:cxnSpLocks noChangeShapeType="1"/>
            </p:cNvCxnSpPr>
            <p:nvPr/>
          </p:nvCxnSpPr>
          <p:spPr bwMode="auto">
            <a:xfrm>
              <a:off x="3276600" y="304800"/>
              <a:ext cx="3810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7" name="Line 129"/>
            <p:cNvCxnSpPr>
              <a:cxnSpLocks noChangeShapeType="1"/>
            </p:cNvCxnSpPr>
            <p:nvPr/>
          </p:nvCxnSpPr>
          <p:spPr bwMode="auto">
            <a:xfrm>
              <a:off x="152400" y="533400"/>
              <a:ext cx="0" cy="403860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8" name="AutoShape 128"/>
            <p:cNvSpPr>
              <a:spLocks noChangeArrowheads="1"/>
            </p:cNvSpPr>
            <p:nvPr/>
          </p:nvSpPr>
          <p:spPr bwMode="auto">
            <a:xfrm>
              <a:off x="3581400" y="914400"/>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2</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9" name="Line 131"/>
            <p:cNvCxnSpPr>
              <a:cxnSpLocks noChangeShapeType="1"/>
            </p:cNvCxnSpPr>
            <p:nvPr/>
          </p:nvCxnSpPr>
          <p:spPr bwMode="auto">
            <a:xfrm>
              <a:off x="152400" y="1143000"/>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0" name="AutoShape 119"/>
            <p:cNvSpPr>
              <a:spLocks noChangeArrowheads="1"/>
            </p:cNvSpPr>
            <p:nvPr/>
          </p:nvSpPr>
          <p:spPr bwMode="auto">
            <a:xfrm>
              <a:off x="381000" y="1695450"/>
              <a:ext cx="2895600" cy="6858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50" dirty="0">
                  <a:effectLst/>
                  <a:latin typeface="Times New Roman" panose="02020603050405020304" pitchFamily="18" charset="0"/>
                  <a:ea typeface="Times New Roman" panose="02020603050405020304" pitchFamily="18" charset="0"/>
                </a:rPr>
                <a:t>  Володіння матеріалом, поданим у магістерській роботі та </a:t>
              </a:r>
              <a:r>
                <a:rPr lang="uk-UA" sz="1150" dirty="0" err="1">
                  <a:effectLst/>
                  <a:latin typeface="Times New Roman" panose="02020603050405020304" pitchFamily="18" charset="0"/>
                  <a:ea typeface="Times New Roman" panose="02020603050405020304" pitchFamily="18" charset="0"/>
                </a:rPr>
                <a:t>пов</a:t>
              </a:r>
              <a:r>
                <a:rPr lang="ru-RU" sz="1150" dirty="0">
                  <a:effectLst/>
                  <a:latin typeface="Times New Roman" panose="02020603050405020304" pitchFamily="18" charset="0"/>
                  <a:ea typeface="Times New Roman" panose="02020603050405020304" pitchFamily="18" charset="0"/>
                </a:rPr>
                <a:t>’</a:t>
              </a:r>
              <a:r>
                <a:rPr lang="uk-UA" sz="1150" dirty="0" err="1">
                  <a:effectLst/>
                  <a:latin typeface="Times New Roman" panose="02020603050405020304" pitchFamily="18" charset="0"/>
                  <a:ea typeface="Times New Roman" panose="02020603050405020304" pitchFamily="18" charset="0"/>
                </a:rPr>
                <a:t>язаним</a:t>
              </a:r>
              <a:r>
                <a:rPr lang="uk-UA" sz="1150" dirty="0">
                  <a:effectLst/>
                  <a:latin typeface="Times New Roman" panose="02020603050405020304" pitchFamily="18" charset="0"/>
                  <a:ea typeface="Times New Roman" panose="02020603050405020304" pitchFamily="18" charset="0"/>
                </a:rPr>
                <a:t> з її темою  </a:t>
              </a:r>
              <a:endParaRPr lang="en-US" sz="1000" dirty="0">
                <a:effectLst/>
                <a:latin typeface="Times New Roman" panose="02020603050405020304" pitchFamily="18" charset="0"/>
                <a:ea typeface="Times New Roman" panose="02020603050405020304" pitchFamily="18" charset="0"/>
              </a:endParaRPr>
            </a:p>
          </p:txBody>
        </p:sp>
        <p:sp>
          <p:nvSpPr>
            <p:cNvPr id="11" name="AutoShape 127"/>
            <p:cNvSpPr>
              <a:spLocks noChangeArrowheads="1"/>
            </p:cNvSpPr>
            <p:nvPr/>
          </p:nvSpPr>
          <p:spPr bwMode="auto">
            <a:xfrm>
              <a:off x="3581400" y="1847850"/>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2</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12" name="Line 132"/>
            <p:cNvCxnSpPr>
              <a:cxnSpLocks noChangeShapeType="1"/>
            </p:cNvCxnSpPr>
            <p:nvPr/>
          </p:nvCxnSpPr>
          <p:spPr bwMode="auto">
            <a:xfrm>
              <a:off x="152400" y="2085975"/>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3" name="Line 137"/>
            <p:cNvCxnSpPr>
              <a:cxnSpLocks noChangeShapeType="1"/>
            </p:cNvCxnSpPr>
            <p:nvPr/>
          </p:nvCxnSpPr>
          <p:spPr bwMode="auto">
            <a:xfrm>
              <a:off x="3276600" y="2085975"/>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4" name="Line 136"/>
            <p:cNvCxnSpPr>
              <a:cxnSpLocks noChangeShapeType="1"/>
            </p:cNvCxnSpPr>
            <p:nvPr/>
          </p:nvCxnSpPr>
          <p:spPr bwMode="auto">
            <a:xfrm>
              <a:off x="3276600" y="1143000"/>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5" name="AutoShape 120"/>
            <p:cNvSpPr>
              <a:spLocks noChangeArrowheads="1"/>
            </p:cNvSpPr>
            <p:nvPr/>
          </p:nvSpPr>
          <p:spPr bwMode="auto">
            <a:xfrm>
              <a:off x="381000" y="2514600"/>
              <a:ext cx="2895600" cy="838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50">
                  <a:effectLst/>
                  <a:latin typeface="Times New Roman" panose="02020603050405020304" pitchFamily="18" charset="0"/>
                  <a:ea typeface="Times New Roman" panose="02020603050405020304" pitchFamily="18" charset="0"/>
                </a:rPr>
                <a:t>  Уміння виділити і обґрунтувати переваги роботи ( в тому числі новизну теми, актуальність, науковість, практичну значущість роботи)</a:t>
              </a:r>
              <a:endParaRPr lang="en-US" sz="1000">
                <a:effectLst/>
                <a:latin typeface="Times New Roman" panose="02020603050405020304" pitchFamily="18" charset="0"/>
                <a:ea typeface="Times New Roman" panose="02020603050405020304" pitchFamily="18" charset="0"/>
              </a:endParaRPr>
            </a:p>
          </p:txBody>
        </p:sp>
        <p:cxnSp>
          <p:nvCxnSpPr>
            <p:cNvPr id="16" name="Line 133"/>
            <p:cNvCxnSpPr>
              <a:cxnSpLocks noChangeShapeType="1"/>
            </p:cNvCxnSpPr>
            <p:nvPr/>
          </p:nvCxnSpPr>
          <p:spPr bwMode="auto">
            <a:xfrm>
              <a:off x="152400" y="2895600"/>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7" name="AutoShape 126"/>
            <p:cNvSpPr>
              <a:spLocks noChangeArrowheads="1"/>
            </p:cNvSpPr>
            <p:nvPr/>
          </p:nvSpPr>
          <p:spPr bwMode="auto">
            <a:xfrm>
              <a:off x="3581400" y="2743200"/>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2</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18" name="Line 138"/>
            <p:cNvCxnSpPr>
              <a:cxnSpLocks noChangeShapeType="1"/>
            </p:cNvCxnSpPr>
            <p:nvPr/>
          </p:nvCxnSpPr>
          <p:spPr bwMode="auto">
            <a:xfrm>
              <a:off x="3276600" y="2971800"/>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9" name="AutoShape 121"/>
            <p:cNvSpPr>
              <a:spLocks noChangeArrowheads="1"/>
            </p:cNvSpPr>
            <p:nvPr/>
          </p:nvSpPr>
          <p:spPr bwMode="auto">
            <a:xfrm>
              <a:off x="381000" y="3505200"/>
              <a:ext cx="2895600" cy="5334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50">
                  <a:effectLst/>
                  <a:latin typeface="Times New Roman" panose="02020603050405020304" pitchFamily="18" charset="0"/>
                  <a:ea typeface="Times New Roman" panose="02020603050405020304" pitchFamily="18" charset="0"/>
                </a:rPr>
                <a:t>  Уміння розкрити та обґрунтувати авторську позицію, викладену у роботі</a:t>
              </a:r>
              <a:endParaRPr lang="en-US" sz="1000">
                <a:effectLst/>
                <a:latin typeface="Times New Roman" panose="02020603050405020304" pitchFamily="18" charset="0"/>
                <a:ea typeface="Times New Roman" panose="02020603050405020304" pitchFamily="18" charset="0"/>
              </a:endParaRPr>
            </a:p>
          </p:txBody>
        </p:sp>
        <p:sp>
          <p:nvSpPr>
            <p:cNvPr id="20" name="AutoShape 125"/>
            <p:cNvSpPr>
              <a:spLocks noChangeArrowheads="1"/>
            </p:cNvSpPr>
            <p:nvPr/>
          </p:nvSpPr>
          <p:spPr bwMode="auto">
            <a:xfrm>
              <a:off x="3581400" y="3581400"/>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2</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21" name="Line 134"/>
            <p:cNvCxnSpPr>
              <a:cxnSpLocks noChangeShapeType="1"/>
            </p:cNvCxnSpPr>
            <p:nvPr/>
          </p:nvCxnSpPr>
          <p:spPr bwMode="auto">
            <a:xfrm>
              <a:off x="152400" y="3810000"/>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2" name="Line 139"/>
            <p:cNvCxnSpPr>
              <a:cxnSpLocks noChangeShapeType="1"/>
            </p:cNvCxnSpPr>
            <p:nvPr/>
          </p:nvCxnSpPr>
          <p:spPr bwMode="auto">
            <a:xfrm>
              <a:off x="3276600" y="3810000"/>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3" name="AutoShape 122"/>
            <p:cNvSpPr>
              <a:spLocks noChangeArrowheads="1"/>
            </p:cNvSpPr>
            <p:nvPr/>
          </p:nvSpPr>
          <p:spPr bwMode="auto">
            <a:xfrm>
              <a:off x="381000" y="4191000"/>
              <a:ext cx="2895600" cy="93345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50">
                  <a:effectLst/>
                  <a:latin typeface="Times New Roman" panose="02020603050405020304" pitchFamily="18" charset="0"/>
                  <a:ea typeface="Times New Roman" panose="02020603050405020304" pitchFamily="18" charset="0"/>
                </a:rPr>
                <a:t>  Знання термінології з досліджуваної теми, у тому числі володіння категоріями, поняттями, термінами, визначеннями</a:t>
              </a:r>
              <a:endParaRPr lang="en-US" sz="1000">
                <a:effectLst/>
                <a:latin typeface="Times New Roman" panose="02020603050405020304" pitchFamily="18" charset="0"/>
                <a:ea typeface="Times New Roman" panose="02020603050405020304" pitchFamily="18" charset="0"/>
              </a:endParaRPr>
            </a:p>
          </p:txBody>
        </p:sp>
        <p:sp>
          <p:nvSpPr>
            <p:cNvPr id="24" name="AutoShape 124"/>
            <p:cNvSpPr>
              <a:spLocks noChangeArrowheads="1"/>
            </p:cNvSpPr>
            <p:nvPr/>
          </p:nvSpPr>
          <p:spPr bwMode="auto">
            <a:xfrm>
              <a:off x="3581400" y="4343400"/>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2</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25" name="Line 135"/>
            <p:cNvCxnSpPr>
              <a:cxnSpLocks noChangeShapeType="1"/>
            </p:cNvCxnSpPr>
            <p:nvPr/>
          </p:nvCxnSpPr>
          <p:spPr bwMode="auto">
            <a:xfrm>
              <a:off x="152400" y="4581525"/>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6" name="Line 140"/>
            <p:cNvCxnSpPr>
              <a:cxnSpLocks noChangeShapeType="1"/>
            </p:cNvCxnSpPr>
            <p:nvPr/>
          </p:nvCxnSpPr>
          <p:spPr bwMode="auto">
            <a:xfrm>
              <a:off x="3276600" y="4581525"/>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grpSp>
      <p:pic>
        <p:nvPicPr>
          <p:cNvPr id="4098" name="Picture 2" descr="Магістерська робота Київ | Замовити магістерську роботу | Наукацентр">
            <a:extLst>
              <a:ext uri="{FF2B5EF4-FFF2-40B4-BE49-F238E27FC236}">
                <a16:creationId xmlns:a16="http://schemas.microsoft.com/office/drawing/2014/main" id="{77C92D16-8536-431A-94FB-EAED3FE52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28" y="3765865"/>
            <a:ext cx="5181600" cy="28056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Економічний факультет щиро вітає магістрів з успішним захистом  магістерських робіт! | Луганський національний аграрний університет">
            <a:extLst>
              <a:ext uri="{FF2B5EF4-FFF2-40B4-BE49-F238E27FC236}">
                <a16:creationId xmlns:a16="http://schemas.microsoft.com/office/drawing/2014/main" id="{9B72F2D7-DC59-4FCB-B356-69DBE96DE8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409" y="254833"/>
            <a:ext cx="4195530" cy="314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24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p:cNvSpPr/>
          <p:nvPr/>
        </p:nvSpPr>
        <p:spPr>
          <a:xfrm>
            <a:off x="1698554" y="632129"/>
            <a:ext cx="2170061" cy="685059"/>
          </a:xfrm>
          <a:prstGeom prst="rect">
            <a:avLst/>
          </a:prstGeom>
        </p:spPr>
        <p:txBody>
          <a:bodyPr wrap="square">
            <a:spAutoFit/>
          </a:bodyPr>
          <a:lstStyle/>
          <a:p>
            <a:pPr algn="ctr">
              <a:lnSpc>
                <a:spcPct val="107000"/>
              </a:lnSpc>
              <a:spcAft>
                <a:spcPts val="800"/>
              </a:spcAft>
            </a:pPr>
            <a:r>
              <a:rPr lang="uk-UA" dirty="0">
                <a:latin typeface="Times New Roman" panose="02020603050405020304" pitchFamily="18" charset="0"/>
                <a:ea typeface="Calibri" panose="020F0502020204030204" pitchFamily="34" charset="0"/>
                <a:cs typeface="Times New Roman" panose="02020603050405020304" pitchFamily="18" charset="0"/>
              </a:rPr>
              <a:t>Приклад титульного аркуша</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DAB3DEF8-63F3-470C-94D4-ACC56E1A1334}"/>
              </a:ext>
            </a:extLst>
          </p:cNvPr>
          <p:cNvPicPr>
            <a:picLocks noChangeAspect="1"/>
          </p:cNvPicPr>
          <p:nvPr/>
        </p:nvPicPr>
        <p:blipFill>
          <a:blip r:embed="rId2"/>
          <a:stretch>
            <a:fillRect/>
          </a:stretch>
        </p:blipFill>
        <p:spPr>
          <a:xfrm>
            <a:off x="710682" y="1602794"/>
            <a:ext cx="4348064" cy="4348064"/>
          </a:xfrm>
          <a:prstGeom prst="rect">
            <a:avLst/>
          </a:prstGeom>
        </p:spPr>
      </p:pic>
      <p:pic>
        <p:nvPicPr>
          <p:cNvPr id="2" name="Рисунок 1">
            <a:extLst>
              <a:ext uri="{FF2B5EF4-FFF2-40B4-BE49-F238E27FC236}">
                <a16:creationId xmlns:a16="http://schemas.microsoft.com/office/drawing/2014/main" id="{C4E28D37-76EC-4101-B128-3C83B12C8B4D}"/>
              </a:ext>
            </a:extLst>
          </p:cNvPr>
          <p:cNvPicPr>
            <a:picLocks noChangeAspect="1"/>
          </p:cNvPicPr>
          <p:nvPr/>
        </p:nvPicPr>
        <p:blipFill>
          <a:blip r:embed="rId3"/>
          <a:stretch>
            <a:fillRect/>
          </a:stretch>
        </p:blipFill>
        <p:spPr>
          <a:xfrm>
            <a:off x="6773677" y="0"/>
            <a:ext cx="4707641" cy="6858000"/>
          </a:xfrm>
          <a:prstGeom prst="rect">
            <a:avLst/>
          </a:prstGeom>
          <a:effectLst>
            <a:outerShdw blurRad="50800" dist="50800" dir="5400000" algn="ctr" rotWithShape="0">
              <a:srgbClr val="000000">
                <a:alpha val="66000"/>
              </a:srgbClr>
            </a:outerShdw>
          </a:effectLst>
        </p:spPr>
      </p:pic>
    </p:spTree>
    <p:extLst>
      <p:ext uri="{BB962C8B-B14F-4D97-AF65-F5344CB8AC3E}">
        <p14:creationId xmlns:p14="http://schemas.microsoft.com/office/powerpoint/2010/main" val="1797057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EC296C-B270-476D-B6C0-E52722134F4C}"/>
              </a:ext>
            </a:extLst>
          </p:cNvPr>
          <p:cNvSpPr txBox="1"/>
          <p:nvPr/>
        </p:nvSpPr>
        <p:spPr>
          <a:xfrm>
            <a:off x="0" y="126973"/>
            <a:ext cx="5834743" cy="6801670"/>
          </a:xfrm>
          <a:prstGeom prst="rect">
            <a:avLst/>
          </a:prstGeom>
          <a:noFill/>
        </p:spPr>
        <p:txBody>
          <a:bodyPr wrap="square">
            <a:spAutoFit/>
          </a:bodyPr>
          <a:lstStyle/>
          <a:p>
            <a:pPr algn="ctr">
              <a:lnSpc>
                <a:spcPct val="107000"/>
              </a:lnSpc>
            </a:pPr>
            <a:r>
              <a:rPr lang="uk-UA" sz="1200" b="1" dirty="0">
                <a:effectLst/>
                <a:latin typeface="Times New Roman" panose="02020603050405020304" pitchFamily="18" charset="0"/>
                <a:ea typeface="Calibri" panose="020F0502020204030204" pitchFamily="34" charset="0"/>
                <a:cs typeface="Times New Roman" panose="02020603050405020304" pitchFamily="18" charset="0"/>
              </a:rPr>
              <a:t>ТЕМАТИКА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uk-UA" sz="1200" b="1" dirty="0">
                <a:effectLst/>
                <a:latin typeface="Times New Roman" panose="02020603050405020304" pitchFamily="18" charset="0"/>
                <a:ea typeface="Calibri" panose="020F0502020204030204" pitchFamily="34" charset="0"/>
                <a:cs typeface="Times New Roman" panose="02020603050405020304" pitchFamily="18" charset="0"/>
              </a:rPr>
              <a:t>кваліфікаційних робіт для студентів</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uk-UA" sz="1200" b="1" dirty="0">
                <a:effectLst/>
                <a:latin typeface="Times New Roman" panose="02020603050405020304" pitchFamily="18" charset="0"/>
                <a:ea typeface="Calibri" panose="020F0502020204030204" pitchFamily="34" charset="0"/>
                <a:cs typeface="Times New Roman" panose="02020603050405020304" pitchFamily="18" charset="0"/>
              </a:rPr>
              <a:t>другого рівня вищої освіти магістерського</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uk-UA" sz="1200" b="1" dirty="0">
                <a:effectLst/>
                <a:latin typeface="Times New Roman" panose="02020603050405020304" pitchFamily="18" charset="0"/>
                <a:ea typeface="Calibri" panose="020F0502020204030204" pitchFamily="34" charset="0"/>
                <a:cs typeface="Times New Roman" panose="02020603050405020304" pitchFamily="18" charset="0"/>
              </a:rPr>
              <a:t>спеціальності „Менеджмент організацій і адміністрування”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uk-UA" sz="1200" b="1" dirty="0">
                <a:effectLst/>
                <a:latin typeface="Times New Roman" panose="02020603050405020304" pitchFamily="18" charset="0"/>
                <a:ea typeface="Calibri" panose="020F0502020204030204" pitchFamily="34" charset="0"/>
                <a:cs typeface="Times New Roman" panose="02020603050405020304" pitchFamily="18" charset="0"/>
              </a:rPr>
              <a:t>на 2020-2021 навчальний рік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Модель управління проектами як поєднання основних функцій проектного менеджменту та інструментів їх реалізації.</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Управління проектами розвитку бізнесу з врахуванням життєвого циклу компанії</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Управління регіональними проектами і програмами розвитку</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Використання проектної методології в управлінні розвитком бізнесу </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Управління інноваційними проектами</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err="1">
                <a:effectLst/>
                <a:latin typeface="Times New Roman" panose="02020603050405020304" pitchFamily="18" charset="0"/>
                <a:ea typeface="Times New Roman" panose="02020603050405020304" pitchFamily="18" charset="0"/>
                <a:cs typeface="Times New Roman" panose="02020603050405020304" pitchFamily="18" charset="0"/>
              </a:rPr>
              <a:t>Ціннісно</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-орієнтоване управління проектами</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Розробка інвестиційного бізнес-проекту</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Управління проектами в соціальній сфері</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Управління проектами в екологічній сфері( на прикладі)</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Розробка і стратегічне обґрунтування проектів малого чи середнього бізнесу</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Управління проектами в публічній сфері</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Організаційний дизайн і оптимізація організаційної структури управління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підприємством.</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Удосконалення кадрової та соціальної політики підприємства у відповідності з корпоративною стратегією</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SMM-технології в управлінні підприємством.</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Комунікаційні процеси на підприємстві та шляхи їх удосконалення.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Оцінка ефективності управління персоналом організації.</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Управління рекламно-інформаційною діяльністю підприємства.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Менеджмент знань і конкурентоспроможність підприємства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Управління підприємством в умовах банкрутства.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Матричний підхід в оцінюванні стратегічної позиції підприємства та визначення стратегічно перспективних напрямків його розвитку.</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Діагностика кризових ситуацій та банкрутства.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Вплив організаційної культури на ефективність системи менеджменту.</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Вибір і реалізація базових конкурентних стратегій організації.</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923B018-FF8B-4ED0-BE9F-D53746929703}"/>
              </a:ext>
            </a:extLst>
          </p:cNvPr>
          <p:cNvSpPr txBox="1"/>
          <p:nvPr/>
        </p:nvSpPr>
        <p:spPr>
          <a:xfrm>
            <a:off x="5979886" y="56330"/>
            <a:ext cx="6110514" cy="6801670"/>
          </a:xfrm>
          <a:prstGeom prst="rect">
            <a:avLst/>
          </a:prstGeom>
          <a:noFill/>
        </p:spPr>
        <p:txBody>
          <a:bodyPr wrap="square">
            <a:spAutoFit/>
          </a:bodyPr>
          <a:lstStyle/>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Управління найманням і адаптацією персоналу.</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Система оцінювання управлінського персоналу.</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Управління кар’єрою в сучасній організації.</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Сучасні технології управління логістичною підсистемою на підприємстві.</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Аналіз і оцінка інноваційного потенціалу сучасної організації.</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Ефективність система комунікацій в організації.</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Нематеріальні активи організації та її конкурентоспроможність.</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Реінжиніринг бізнес-процесів в системі менеджменту.</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Управлінські рішення: механізм формування і оптимізації.</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Управління змінами в сучасній організації.</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Особливості управління персоналом підприємства в умовах кризи.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Показники та особливості оцінювання ефективності корпоративного управління.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Інноваційні технології в управління якістю продукції.</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Управління комунікаціями у кризових ситуаціях.</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solidFill>
                  <a:srgbClr val="282828"/>
                </a:solidFill>
                <a:effectLst/>
                <a:latin typeface="Times New Roman" panose="02020603050405020304" pitchFamily="18" charset="0"/>
                <a:ea typeface="Times New Roman" panose="02020603050405020304" pitchFamily="18" charset="0"/>
                <a:cs typeface="Times New Roman" panose="02020603050405020304" pitchFamily="18" charset="0"/>
              </a:rPr>
              <a:t>Використання інформаційних технологій в системі управління підприємства</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Формування стратегії управління витратами підприємства</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Стратегічні напрями профілактики та попередження організаційно-управлінських конфліктів у підприємстві</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Формування стратегії інноваційно-інвестиційного розвитку підприємства</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Управління </a:t>
            </a:r>
            <a:r>
              <a:rPr lang="uk-UA" sz="1200" dirty="0" err="1">
                <a:effectLst/>
                <a:latin typeface="Times New Roman" panose="02020603050405020304" pitchFamily="18" charset="0"/>
                <a:ea typeface="Times New Roman" panose="02020603050405020304" pitchFamily="18" charset="0"/>
                <a:cs typeface="Times New Roman" panose="02020603050405020304" pitchFamily="18" charset="0"/>
              </a:rPr>
              <a:t>ризикозахищеністю</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сучасного підприємства</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Цільовий підхід до управління підприємством</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Формування інформаційної системи управління підприємством</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Розвиток системи стратегічного управління господарською діяльністю підприємства</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Розробка і обґрунтування стратегічних управлінських рішень в підприємстві в умовах розвитку інформаційних технологій</a:t>
            </a: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Лобіювання як інструмент ефективного управління.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Вплив гендерних чинників на особливості управлінської діяльності.</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Оцінка та оптимізація бізнес-процесів підприємства.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Аутсорсинг і конкурентоспроможність організації.</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Управління стратегічними змінами на підприємстві.</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Механізм узгодження та прийняття стратегічних рішень на різних рівнях</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господарювання.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Побудова дерева стратегічних цілей підприємства.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25"/>
            </a:pPr>
            <a:r>
              <a:rPr lang="uk-UA" sz="1200" dirty="0">
                <a:effectLst/>
                <a:latin typeface="Times New Roman" panose="02020603050405020304" pitchFamily="18" charset="0"/>
                <a:ea typeface="Calibri" panose="020F0502020204030204" pitchFamily="34" charset="0"/>
                <a:cs typeface="Times New Roman" panose="02020603050405020304" pitchFamily="18" charset="0"/>
              </a:rPr>
              <a:t>Шляхи подолання стереотипів, що загрожують стратегічним змінам на підприємстві.</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766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документ 5"/>
          <p:cNvSpPr/>
          <p:nvPr/>
        </p:nvSpPr>
        <p:spPr>
          <a:xfrm>
            <a:off x="101600" y="290286"/>
            <a:ext cx="12090400" cy="3429000"/>
          </a:xfrm>
          <a:prstGeom prst="flowChart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Метою виконання випускної кваліфікаційної роботи є систематизація, узагальнення, закріплення та розширення теоретичних знань, їхнє ефективне застосування для виконання науково-прикладного завдання шляхом поглибленого опанування обраної теми та методів самостійного дослідження, демонстрації вмінь логічно-послідовного викладу дослідницького матеріалу, а також навичок практичного застосування теоретичних знань для виконання завдань відповідно до вимог освітньої програми із певної галузі знань, спеціальності</a:t>
            </a:r>
            <a:r>
              <a:rPr lang="uk-UA"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Рисунок 1">
            <a:extLst>
              <a:ext uri="{FF2B5EF4-FFF2-40B4-BE49-F238E27FC236}">
                <a16:creationId xmlns:a16="http://schemas.microsoft.com/office/drawing/2014/main" id="{512B9BAF-9F79-45EB-8576-07BB5B7D402C}"/>
              </a:ext>
            </a:extLst>
          </p:cNvPr>
          <p:cNvPicPr>
            <a:picLocks noChangeAspect="1"/>
          </p:cNvPicPr>
          <p:nvPr/>
        </p:nvPicPr>
        <p:blipFill>
          <a:blip r:embed="rId2"/>
          <a:stretch>
            <a:fillRect/>
          </a:stretch>
        </p:blipFill>
        <p:spPr>
          <a:xfrm>
            <a:off x="7264400" y="3951060"/>
            <a:ext cx="4876800" cy="2790825"/>
          </a:xfrm>
          <a:prstGeom prst="rect">
            <a:avLst/>
          </a:prstGeom>
        </p:spPr>
      </p:pic>
      <p:sp>
        <p:nvSpPr>
          <p:cNvPr id="8" name="TextBox 7">
            <a:extLst>
              <a:ext uri="{FF2B5EF4-FFF2-40B4-BE49-F238E27FC236}">
                <a16:creationId xmlns:a16="http://schemas.microsoft.com/office/drawing/2014/main" id="{3D474BB8-1E11-469D-B8A6-DB1037655587}"/>
              </a:ext>
            </a:extLst>
          </p:cNvPr>
          <p:cNvSpPr txBox="1"/>
          <p:nvPr/>
        </p:nvSpPr>
        <p:spPr>
          <a:xfrm>
            <a:off x="159657" y="4107541"/>
            <a:ext cx="6676572" cy="2246769"/>
          </a:xfrm>
          <a:prstGeom prst="rect">
            <a:avLst/>
          </a:prstGeom>
          <a:noFill/>
        </p:spPr>
        <p:txBody>
          <a:bodyPr wrap="square">
            <a:spAutoFit/>
          </a:bodyPr>
          <a:lstStyle/>
          <a:p>
            <a:pPr algn="just"/>
            <a:r>
              <a:rPr lang="uk-UA" sz="2000" dirty="0">
                <a:effectLst/>
                <a:latin typeface="Trebuchet MS" panose="020B0603020202020204" pitchFamily="34" charset="0"/>
                <a:ea typeface="Calibri" panose="020F0502020204030204" pitchFamily="34" charset="0"/>
              </a:rPr>
              <a:t>	Початковим відповідальним етапом є вибір теми дипломної магістерської роботи. </a:t>
            </a:r>
            <a:r>
              <a:rPr lang="ru-RU" sz="2000" dirty="0">
                <a:effectLst/>
                <a:latin typeface="Trebuchet MS" panose="020B0603020202020204" pitchFamily="34" charset="0"/>
                <a:ea typeface="Calibri" panose="020F0502020204030204" pitchFamily="34" charset="0"/>
              </a:rPr>
              <a:t>Тема </a:t>
            </a:r>
            <a:r>
              <a:rPr lang="ru-RU" sz="2000" dirty="0" err="1">
                <a:effectLst/>
                <a:latin typeface="Trebuchet MS" panose="020B0603020202020204" pitchFamily="34" charset="0"/>
                <a:ea typeface="Calibri" panose="020F0502020204030204" pitchFamily="34" charset="0"/>
              </a:rPr>
              <a:t>дипломної</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роботи</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має</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відображати</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основну</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ідею</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завдання</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положення</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які</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необхідно</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дослідити</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Критерієм</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вибору</a:t>
            </a:r>
            <a:r>
              <a:rPr lang="ru-RU" sz="2000" dirty="0">
                <a:effectLst/>
                <a:latin typeface="Trebuchet MS" panose="020B0603020202020204" pitchFamily="34" charset="0"/>
                <a:ea typeface="Calibri" panose="020F0502020204030204" pitchFamily="34" charset="0"/>
              </a:rPr>
              <a:t> теми </a:t>
            </a:r>
            <a:r>
              <a:rPr lang="ru-RU" sz="2000" dirty="0" err="1">
                <a:effectLst/>
                <a:latin typeface="Trebuchet MS" panose="020B0603020202020204" pitchFamily="34" charset="0"/>
                <a:ea typeface="Calibri" panose="020F0502020204030204" pitchFamily="34" charset="0"/>
              </a:rPr>
              <a:t>дослідження</a:t>
            </a:r>
            <a:r>
              <a:rPr lang="ru-RU" sz="2000" dirty="0">
                <a:effectLst/>
                <a:latin typeface="Trebuchet MS" panose="020B0603020202020204" pitchFamily="34" charset="0"/>
                <a:ea typeface="Calibri" panose="020F0502020204030204" pitchFamily="34" charset="0"/>
              </a:rPr>
              <a:t> є </a:t>
            </a:r>
            <a:r>
              <a:rPr lang="ru-RU" sz="2000" dirty="0" err="1">
                <a:effectLst/>
                <a:latin typeface="Trebuchet MS" panose="020B0603020202020204" pitchFamily="34" charset="0"/>
                <a:ea typeface="Calibri" panose="020F0502020204030204" pitchFamily="34" charset="0"/>
              </a:rPr>
              <a:t>її</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актуальність</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щодо</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сучасних</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тенденцій</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розвитку</a:t>
            </a:r>
            <a:r>
              <a:rPr lang="ru-RU" sz="2000" dirty="0">
                <a:effectLst/>
                <a:latin typeface="Trebuchet MS" panose="020B0603020202020204" pitchFamily="34" charset="0"/>
                <a:ea typeface="Calibri" panose="020F0502020204030204" pitchFamily="34" charset="0"/>
              </a:rPr>
              <a:t> науки і практики в </a:t>
            </a:r>
            <a:r>
              <a:rPr lang="ru-RU" sz="2000" dirty="0" err="1">
                <a:effectLst/>
                <a:latin typeface="Trebuchet MS" panose="020B0603020202020204" pitchFamily="34" charset="0"/>
                <a:ea typeface="Calibri" panose="020F0502020204030204" pitchFamily="34" charset="0"/>
              </a:rPr>
              <a:t>галузі</a:t>
            </a:r>
            <a:r>
              <a:rPr lang="ru-RU" sz="2000" dirty="0">
                <a:effectLst/>
                <a:latin typeface="Trebuchet MS" panose="020B0603020202020204" pitchFamily="34" charset="0"/>
                <a:ea typeface="Calibri" panose="020F0502020204030204" pitchFamily="34" charset="0"/>
              </a:rPr>
              <a:t> </a:t>
            </a:r>
            <a:r>
              <a:rPr lang="ru-RU" sz="2000" dirty="0" err="1">
                <a:effectLst/>
                <a:latin typeface="Trebuchet MS" panose="020B0603020202020204" pitchFamily="34" charset="0"/>
                <a:ea typeface="Calibri" panose="020F0502020204030204" pitchFamily="34" charset="0"/>
              </a:rPr>
              <a:t>управління</a:t>
            </a:r>
            <a:r>
              <a:rPr lang="ru-RU" sz="2000" dirty="0">
                <a:effectLst/>
                <a:latin typeface="Trebuchet MS" panose="020B0603020202020204" pitchFamily="34" charset="0"/>
                <a:ea typeface="Calibri" panose="020F0502020204030204" pitchFamily="34" charset="0"/>
              </a:rPr>
              <a:t>. </a:t>
            </a:r>
            <a:endParaRPr lang="ru-RU" sz="2000" dirty="0">
              <a:latin typeface="Trebuchet MS" panose="020B0603020202020204" pitchFamily="34" charset="0"/>
            </a:endParaRPr>
          </a:p>
        </p:txBody>
      </p:sp>
    </p:spTree>
    <p:extLst>
      <p:ext uri="{BB962C8B-B14F-4D97-AF65-F5344CB8AC3E}">
        <p14:creationId xmlns:p14="http://schemas.microsoft.com/office/powerpoint/2010/main" val="274794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64457" y="159877"/>
            <a:ext cx="4933291" cy="501305"/>
          </a:xfrm>
        </p:spPr>
        <p:txBody>
          <a:bodyPr>
            <a:normAutofit/>
          </a:bodyPr>
          <a:lstStyle/>
          <a:p>
            <a:r>
              <a:rPr lang="uk-UA" sz="2400" b="1" i="1" u="sng" dirty="0"/>
              <a:t>Структура випускної роботи </a:t>
            </a:r>
            <a:endParaRPr lang="en-US" sz="2400" dirty="0"/>
          </a:p>
        </p:txBody>
      </p:sp>
      <p:sp>
        <p:nvSpPr>
          <p:cNvPr id="4" name="Місце для вмісту 3"/>
          <p:cNvSpPr>
            <a:spLocks noGrp="1"/>
          </p:cNvSpPr>
          <p:nvPr>
            <p:ph sz="half" idx="1"/>
          </p:nvPr>
        </p:nvSpPr>
        <p:spPr>
          <a:xfrm>
            <a:off x="717122" y="839373"/>
            <a:ext cx="3413980" cy="2100775"/>
          </a:xfrm>
        </p:spPr>
        <p:txBody>
          <a:bodyPr>
            <a:normAutofit fontScale="77500" lnSpcReduction="20000"/>
          </a:bodyPr>
          <a:lstStyle/>
          <a:p>
            <a:pPr marL="0" indent="0">
              <a:buNone/>
            </a:pPr>
            <a:r>
              <a:rPr lang="uk-UA" sz="2400" dirty="0"/>
              <a:t>Вступ</a:t>
            </a:r>
          </a:p>
          <a:p>
            <a:pPr marL="0" indent="0">
              <a:buNone/>
            </a:pPr>
            <a:r>
              <a:rPr lang="uk-UA" sz="2400" dirty="0"/>
              <a:t>Основна частина (3 розділи)</a:t>
            </a:r>
          </a:p>
          <a:p>
            <a:pPr marL="0" indent="0">
              <a:buNone/>
            </a:pPr>
            <a:r>
              <a:rPr lang="uk-UA" sz="2400" dirty="0"/>
              <a:t>Висновки</a:t>
            </a:r>
          </a:p>
          <a:p>
            <a:pPr marL="0" indent="0">
              <a:buNone/>
            </a:pPr>
            <a:r>
              <a:rPr lang="uk-UA" sz="2400" dirty="0"/>
              <a:t>Список використаної літератури</a:t>
            </a:r>
          </a:p>
          <a:p>
            <a:pPr marL="0" indent="0">
              <a:buNone/>
            </a:pPr>
            <a:r>
              <a:rPr lang="uk-UA" sz="2400" dirty="0"/>
              <a:t>Додатки</a:t>
            </a:r>
            <a:endParaRPr lang="en-US" sz="2400" dirty="0"/>
          </a:p>
        </p:txBody>
      </p:sp>
      <p:sp>
        <p:nvSpPr>
          <p:cNvPr id="9" name="Місце для вмісту 8"/>
          <p:cNvSpPr>
            <a:spLocks noGrp="1"/>
          </p:cNvSpPr>
          <p:nvPr>
            <p:ph sz="half" idx="2"/>
          </p:nvPr>
        </p:nvSpPr>
        <p:spPr>
          <a:xfrm>
            <a:off x="4712676" y="839373"/>
            <a:ext cx="6963508" cy="5458265"/>
          </a:xfrm>
        </p:spPr>
        <p:txBody>
          <a:bodyPr>
            <a:noAutofit/>
          </a:bodyPr>
          <a:lstStyle/>
          <a:p>
            <a:pPr marL="0" indent="0" algn="just">
              <a:buNone/>
            </a:pPr>
            <a:r>
              <a:rPr lang="uk-UA" sz="1600" b="1" i="1" u="sng" dirty="0"/>
              <a:t>У вступі</a:t>
            </a:r>
            <a:r>
              <a:rPr lang="uk-UA" sz="1600" dirty="0"/>
              <a:t> дипломної магістерської роботи зазначаються: проблема, що потребує вирішення, ступінь її дослідження; обґрунтовується актуальність обраної теми, мета і завдання; </a:t>
            </a:r>
            <a:r>
              <a:rPr lang="uk-UA" sz="1600" dirty="0" err="1"/>
              <a:t>формулюється</a:t>
            </a:r>
            <a:r>
              <a:rPr lang="uk-UA" sz="1600" dirty="0"/>
              <a:t> об’єкт і предмет дослідження, методи наукових досліджень. Обсяг вступу, як правило, не повинен перевищувати 3-4 сторінки.</a:t>
            </a:r>
          </a:p>
          <a:p>
            <a:pPr marL="0" indent="0" algn="just">
              <a:buNone/>
            </a:pPr>
            <a:r>
              <a:rPr lang="uk-UA" sz="1600" i="1" u="sng" dirty="0"/>
              <a:t>Актуальність теми </a:t>
            </a:r>
            <a:r>
              <a:rPr lang="uk-UA" sz="1600" dirty="0" err="1"/>
              <a:t>подасться</a:t>
            </a:r>
            <a:r>
              <a:rPr lang="uk-UA" sz="1600" dirty="0"/>
              <a:t> у вигляді критичного аналізу та напрямів розв'язання проблеми, обґрунтування необхідності досліджень для підприємств, організацій та установ. </a:t>
            </a:r>
            <a:r>
              <a:rPr lang="uk-UA" sz="1600" i="1" u="sng" dirty="0"/>
              <a:t>Мета та завдання роботи </a:t>
            </a:r>
            <a:r>
              <a:rPr lang="uk-UA" sz="1600" dirty="0"/>
              <a:t>повинні бути чітко сформульованими та відображати тематику дослідження. </a:t>
            </a:r>
            <a:r>
              <a:rPr lang="uk-UA" sz="1600" i="1" u="sng" dirty="0"/>
              <a:t>Об'єкт дослідження </a:t>
            </a:r>
            <a:r>
              <a:rPr lang="uk-UA" sz="1600" dirty="0"/>
              <a:t>дипломної магістерської роботи – це процес або явище, що створює проблемну ситуацію і обрані для вивчення. </a:t>
            </a:r>
            <a:r>
              <a:rPr lang="uk-UA" sz="1600" i="1" u="sng" dirty="0"/>
              <a:t>Предметом дослідження </a:t>
            </a:r>
            <a:r>
              <a:rPr lang="uk-UA" sz="1600" dirty="0"/>
              <a:t>дипломної магістерської роботи є соціально-економічні закономірності функціонування та розвитку об'єкта, різноманітні його якості властивості, тощо. Предмет дослідження міститься в межах об'єкта. Об'єкт і предмет як категорії наукового процесу співвідносяться між собою як загальне і часткове. Методи досліджень  спосіб набуття достовірних наукових знань, умінь та практичних навичок у різних сферах діяльності. </a:t>
            </a:r>
          </a:p>
        </p:txBody>
      </p:sp>
      <p:pic>
        <p:nvPicPr>
          <p:cNvPr id="2050" name="Picture 2" descr="Курсова, дипломна, магістерська робота. Реферат, презентація . ЯКІСНО -  Образование / Спорт Киев на Olx">
            <a:extLst>
              <a:ext uri="{FF2B5EF4-FFF2-40B4-BE49-F238E27FC236}">
                <a16:creationId xmlns:a16="http://schemas.microsoft.com/office/drawing/2014/main" id="{1A6C8600-CA3D-4EA8-99CF-0BD7EE8F2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16" y="3065898"/>
            <a:ext cx="3413980" cy="363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92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sz="half" idx="4294967295"/>
          </p:nvPr>
        </p:nvSpPr>
        <p:spPr>
          <a:xfrm>
            <a:off x="159656" y="102282"/>
            <a:ext cx="4542971" cy="6734391"/>
          </a:xfrm>
        </p:spPr>
        <p:txBody>
          <a:bodyPr>
            <a:normAutofit/>
          </a:bodyPr>
          <a:lstStyle/>
          <a:p>
            <a:pPr marL="0" indent="0" algn="just">
              <a:buNone/>
            </a:pPr>
            <a:r>
              <a:rPr lang="uk-UA" sz="1400" dirty="0"/>
              <a:t>	</a:t>
            </a:r>
            <a:r>
              <a:rPr lang="uk-UA" sz="1400" i="1" u="sng" dirty="0"/>
              <a:t>Основна частина кваліфікаційної магістерської роботи </a:t>
            </a:r>
            <a:r>
              <a:rPr lang="uk-UA" sz="1400" dirty="0"/>
              <a:t>складається з розділів (теоретико-методологічний, дослідницько-аналітичний, рекомендаційний) і підрозділів, які мають бути взаємопов'язані, а матеріал – викладеним послідовно і </a:t>
            </a:r>
            <a:r>
              <a:rPr lang="uk-UA" sz="1400" dirty="0" err="1"/>
              <a:t>логічно</a:t>
            </a:r>
            <a:r>
              <a:rPr lang="uk-UA" sz="1400" dirty="0"/>
              <a:t> із критичним аналізом теоретичних положень, статистичних даних, інформації різноманітного характеру. </a:t>
            </a:r>
          </a:p>
          <a:p>
            <a:pPr marL="0" indent="0" algn="just">
              <a:buNone/>
            </a:pPr>
            <a:r>
              <a:rPr lang="uk-UA" sz="1400" dirty="0"/>
              <a:t>	У першому теоретико-методологічному розділі основної частини розглядаються теоретичні та методологічні аспекти досліджуваної проблеми, аналітичний огляд літературних джерел з предмета наукового дослідження, критично аналізуються різні погляди, здійснюється їх наукова класифікація, основні фактори впливу на стан і розвиток досліджуваного об'єкта тощо. Теоретичне обґрунтування, суть, значення, класифікаційні характеристики, історія та тенденції розвитку предмета дослідження, методологічні підходи повинні мати елементи полемічності, розкривати власну позицію щодо предмета дослідження, що створює передумови для проведення у наступному розділі власних наукових досліджень. Для констатації та обґрунтування загальнотеоретичних висновків та тенденцій доцільно </a:t>
            </a:r>
            <a:r>
              <a:rPr lang="uk-UA" sz="1500" dirty="0"/>
              <a:t>використовувати</a:t>
            </a:r>
            <a:r>
              <a:rPr lang="uk-UA" sz="1400" dirty="0"/>
              <a:t> дані, опубліковані у відповідних енциклопедіях, монографіях, довідниках, періодичних виданнях,  дані, розміщені на професійних інтернет-порталах.</a:t>
            </a:r>
          </a:p>
          <a:p>
            <a:pPr marL="0" indent="0" algn="just">
              <a:buNone/>
            </a:pPr>
            <a:r>
              <a:rPr lang="en-US" sz="1400" dirty="0"/>
              <a:t> </a:t>
            </a:r>
          </a:p>
        </p:txBody>
      </p:sp>
      <p:graphicFrame>
        <p:nvGraphicFramePr>
          <p:cNvPr id="11" name="Таблиця 10">
            <a:extLst>
              <a:ext uri="{FF2B5EF4-FFF2-40B4-BE49-F238E27FC236}">
                <a16:creationId xmlns:a16="http://schemas.microsoft.com/office/drawing/2014/main" id="{9859C3A5-3A2F-4309-9990-795E0DD3ABAE}"/>
              </a:ext>
            </a:extLst>
          </p:cNvPr>
          <p:cNvGraphicFramePr>
            <a:graphicFrameLocks noGrp="1"/>
          </p:cNvGraphicFramePr>
          <p:nvPr>
            <p:extLst>
              <p:ext uri="{D42A27DB-BD31-4B8C-83A1-F6EECF244321}">
                <p14:modId xmlns:p14="http://schemas.microsoft.com/office/powerpoint/2010/main" val="904914861"/>
              </p:ext>
            </p:extLst>
          </p:nvPr>
        </p:nvGraphicFramePr>
        <p:xfrm>
          <a:off x="6016171" y="603033"/>
          <a:ext cx="6016172" cy="6233640"/>
        </p:xfrm>
        <a:graphic>
          <a:graphicData uri="http://schemas.openxmlformats.org/drawingml/2006/table">
            <a:tbl>
              <a:tblPr firstRow="1" firstCol="1" lastRow="1" lastCol="1" bandRow="1" bandCol="1">
                <a:tableStyleId>{10A1B5D5-9B99-4C35-A422-299274C87663}</a:tableStyleId>
              </a:tblPr>
              <a:tblGrid>
                <a:gridCol w="5505134">
                  <a:extLst>
                    <a:ext uri="{9D8B030D-6E8A-4147-A177-3AD203B41FA5}">
                      <a16:colId xmlns:a16="http://schemas.microsoft.com/office/drawing/2014/main" val="2175843119"/>
                    </a:ext>
                  </a:extLst>
                </a:gridCol>
                <a:gridCol w="511038">
                  <a:extLst>
                    <a:ext uri="{9D8B030D-6E8A-4147-A177-3AD203B41FA5}">
                      <a16:colId xmlns:a16="http://schemas.microsoft.com/office/drawing/2014/main" val="3512624544"/>
                    </a:ext>
                  </a:extLst>
                </a:gridCol>
              </a:tblGrid>
              <a:tr h="384302">
                <a:tc>
                  <a:txBody>
                    <a:bodyPr/>
                    <a:lstStyle/>
                    <a:p>
                      <a:pPr algn="ctr"/>
                      <a:r>
                        <a:rPr lang="uk-UA" sz="1090" baseline="0" dirty="0">
                          <a:effectLst/>
                        </a:rPr>
                        <a:t>Зміст</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tc>
                <a:tc>
                  <a:txBody>
                    <a:bodyPr/>
                    <a:lstStyle/>
                    <a:p>
                      <a:r>
                        <a:rPr lang="uk-UA" sz="1090" baseline="0">
                          <a:effectLst/>
                        </a:rPr>
                        <a:t>стор.</a:t>
                      </a:r>
                      <a:endParaRPr lang="ru-RU" sz="1090" baseline="0">
                        <a:effectLst/>
                        <a:latin typeface="Times New Roman" panose="02020603050405020304" pitchFamily="18" charset="0"/>
                        <a:ea typeface="Times New Roman" panose="02020603050405020304" pitchFamily="18" charset="0"/>
                      </a:endParaRPr>
                    </a:p>
                  </a:txBody>
                  <a:tcPr marL="36694" marR="36694" marT="0" marB="0"/>
                </a:tc>
                <a:extLst>
                  <a:ext uri="{0D108BD9-81ED-4DB2-BD59-A6C34878D82A}">
                    <a16:rowId xmlns:a16="http://schemas.microsoft.com/office/drawing/2014/main" val="2331228046"/>
                  </a:ext>
                </a:extLst>
              </a:tr>
              <a:tr h="195430">
                <a:tc>
                  <a:txBody>
                    <a:bodyPr/>
                    <a:lstStyle/>
                    <a:p>
                      <a:r>
                        <a:rPr lang="uk-UA" sz="1090" baseline="0">
                          <a:effectLst/>
                        </a:rPr>
                        <a:t>ВСТУП</a:t>
                      </a:r>
                      <a:endParaRPr lang="ru-RU" sz="1090" baseline="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a:effectLst/>
                        </a:rPr>
                        <a:t>3</a:t>
                      </a:r>
                      <a:endParaRPr lang="ru-RU" sz="1090" baseline="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3325672234"/>
                  </a:ext>
                </a:extLst>
              </a:tr>
              <a:tr h="586289">
                <a:tc>
                  <a:txBody>
                    <a:bodyPr/>
                    <a:lstStyle/>
                    <a:p>
                      <a:r>
                        <a:rPr lang="uk-UA" sz="1090" baseline="0" dirty="0">
                          <a:effectLst/>
                        </a:rPr>
                        <a:t>РОЗДІЛ 1. ТЕОРЕТИЧНІ АСПЕКТИ УПРАВЛІННЯ ФІНАНСОВИМИ РЕСУРСАМИ ПІДПРИЄМНИЦЬКИХ СТРУКТУР В РИНКОВИХ УМОВАХ ГОСПОДАРЮВАННЯ </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a:effectLst/>
                        </a:rPr>
                        <a:t>7</a:t>
                      </a:r>
                      <a:endParaRPr lang="ru-RU" sz="1090" baseline="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3246687013"/>
                  </a:ext>
                </a:extLst>
              </a:tr>
              <a:tr h="383971">
                <a:tc>
                  <a:txBody>
                    <a:bodyPr/>
                    <a:lstStyle/>
                    <a:p>
                      <a:pPr marL="457200" lvl="1" indent="0" algn="just">
                        <a:buFont typeface="+mj-lt"/>
                        <a:buNone/>
                        <a:tabLst>
                          <a:tab pos="457200" algn="l"/>
                          <a:tab pos="1028700" algn="l"/>
                        </a:tabLst>
                      </a:pPr>
                      <a:r>
                        <a:rPr lang="uk-UA" sz="1090" baseline="0" dirty="0">
                          <a:effectLst/>
                        </a:rPr>
                        <a:t>1.1.Сутність фінансових ресурсів та їх значення в рамках сучасної концепції фінансового менеджменту</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a:effectLst/>
                        </a:rPr>
                        <a:t>7</a:t>
                      </a:r>
                      <a:endParaRPr lang="ru-RU" sz="1090" baseline="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3286602382"/>
                  </a:ext>
                </a:extLst>
              </a:tr>
              <a:tr h="346074">
                <a:tc>
                  <a:txBody>
                    <a:bodyPr/>
                    <a:lstStyle/>
                    <a:p>
                      <a:pPr marL="457200" lvl="1" indent="0" algn="just">
                        <a:buFont typeface="+mj-lt"/>
                        <a:buNone/>
                        <a:tabLst>
                          <a:tab pos="457200" algn="l"/>
                          <a:tab pos="1028700" algn="l"/>
                        </a:tabLst>
                      </a:pPr>
                      <a:r>
                        <a:rPr lang="uk-UA" sz="1090" baseline="0" dirty="0">
                          <a:effectLst/>
                        </a:rPr>
                        <a:t>1.2. Система управління фінансовими ресурсами підприємства в умовах ринкової трансформації економіки України</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a:effectLst/>
                        </a:rPr>
                        <a:t>22</a:t>
                      </a:r>
                      <a:endParaRPr lang="ru-RU" sz="1090" baseline="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1382054531"/>
                  </a:ext>
                </a:extLst>
              </a:tr>
              <a:tr h="334448">
                <a:tc>
                  <a:txBody>
                    <a:bodyPr/>
                    <a:lstStyle/>
                    <a:p>
                      <a:pPr marL="457200" lvl="1" indent="0" algn="just">
                        <a:buFont typeface="+mj-lt"/>
                        <a:buNone/>
                        <a:tabLst>
                          <a:tab pos="457200" algn="l"/>
                          <a:tab pos="1028700" algn="l"/>
                        </a:tabLst>
                      </a:pPr>
                      <a:r>
                        <a:rPr lang="uk-UA" sz="1090" baseline="0" dirty="0">
                          <a:effectLst/>
                        </a:rPr>
                        <a:t>1.3. Особливості оцінки ефективності системи управління фінансовими ресурсами підприємства</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a:effectLst/>
                        </a:rPr>
                        <a:t>32</a:t>
                      </a:r>
                      <a:endParaRPr lang="ru-RU" sz="1090" baseline="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3824883143"/>
                  </a:ext>
                </a:extLst>
              </a:tr>
              <a:tr h="390859">
                <a:tc>
                  <a:txBody>
                    <a:bodyPr/>
                    <a:lstStyle/>
                    <a:p>
                      <a:r>
                        <a:rPr lang="uk-UA" sz="1090" baseline="0" dirty="0">
                          <a:effectLst/>
                        </a:rPr>
                        <a:t>РОЗДІЛ 2. ОЦІНКА ЕФЕКТИВНОСТІ УПРАВЛІННЯ ФІНАНСОВИМИ РЕСУРСАМИ ПІДПРИЄМСТВА (назва) </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dirty="0">
                          <a:effectLst/>
                        </a:rPr>
                        <a:t>51</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693783947"/>
                  </a:ext>
                </a:extLst>
              </a:tr>
              <a:tr h="390859">
                <a:tc>
                  <a:txBody>
                    <a:bodyPr/>
                    <a:lstStyle/>
                    <a:p>
                      <a:pPr algn="just">
                        <a:tabLst>
                          <a:tab pos="114300" algn="l"/>
                        </a:tabLst>
                      </a:pPr>
                      <a:r>
                        <a:rPr lang="uk-UA" sz="1090" baseline="0" dirty="0">
                          <a:effectLst/>
                        </a:rPr>
                        <a:t>  2.1. Загальна характеристика фінансово-господарської діяльності підприємства та його майнового стану</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a:effectLst/>
                        </a:rPr>
                        <a:t>51</a:t>
                      </a:r>
                      <a:endParaRPr lang="ru-RU" sz="1090" baseline="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2508272994"/>
                  </a:ext>
                </a:extLst>
              </a:tr>
              <a:tr h="390859">
                <a:tc>
                  <a:txBody>
                    <a:bodyPr/>
                    <a:lstStyle/>
                    <a:p>
                      <a:pPr algn="just">
                        <a:tabLst>
                          <a:tab pos="114300" algn="l"/>
                        </a:tabLst>
                      </a:pPr>
                      <a:r>
                        <a:rPr lang="uk-UA" sz="1090" baseline="0" dirty="0">
                          <a:effectLst/>
                        </a:rPr>
                        <a:t>  2.2. Аналіз ліквідності, платоспроможності та фінансової стійкості підприємства</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a:effectLst/>
                        </a:rPr>
                        <a:t>61</a:t>
                      </a:r>
                      <a:endParaRPr lang="ru-RU" sz="1090" baseline="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1257454829"/>
                  </a:ext>
                </a:extLst>
              </a:tr>
              <a:tr h="403594">
                <a:tc>
                  <a:txBody>
                    <a:bodyPr/>
                    <a:lstStyle/>
                    <a:p>
                      <a:pPr algn="just">
                        <a:tabLst>
                          <a:tab pos="114300" algn="l"/>
                        </a:tabLst>
                      </a:pPr>
                      <a:r>
                        <a:rPr lang="uk-UA" sz="1090" baseline="0" dirty="0">
                          <a:effectLst/>
                        </a:rPr>
                        <a:t>  2.3. Оцінка ділової активності підприємства та ефективності управління його фінансовими ресурсами </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a:effectLst/>
                        </a:rPr>
                        <a:t>83</a:t>
                      </a:r>
                      <a:endParaRPr lang="ru-RU" sz="1090" baseline="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3363541890"/>
                  </a:ext>
                </a:extLst>
              </a:tr>
              <a:tr h="245390">
                <a:tc>
                  <a:txBody>
                    <a:bodyPr/>
                    <a:lstStyle/>
                    <a:p>
                      <a:pPr algn="just">
                        <a:tabLst>
                          <a:tab pos="114300" algn="l"/>
                        </a:tabLst>
                      </a:pPr>
                      <a:r>
                        <a:rPr lang="uk-UA" sz="1090" baseline="0">
                          <a:effectLst/>
                        </a:rPr>
                        <a:t>  2.4. Охорона праці та техніка безпеки на підприємства</a:t>
                      </a:r>
                      <a:endParaRPr lang="ru-RU" sz="1090" baseline="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a:effectLst/>
                        </a:rPr>
                        <a:t>91</a:t>
                      </a:r>
                      <a:endParaRPr lang="ru-RU" sz="1090" baseline="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3398853991"/>
                  </a:ext>
                </a:extLst>
              </a:tr>
              <a:tr h="403594">
                <a:tc>
                  <a:txBody>
                    <a:bodyPr/>
                    <a:lstStyle/>
                    <a:p>
                      <a:pPr algn="just"/>
                      <a:r>
                        <a:rPr lang="uk-UA" sz="1090" baseline="0" dirty="0">
                          <a:effectLst/>
                        </a:rPr>
                        <a:t>РОЗДІЛ 3. НАПРЯМКИ ПІДВИЩЕННЯ ЕФЕКТИВНОСТІ УПРАВЛІННЯ ФІНАНСОВИМИ РЕСУРСАМИ ПІДПРИЄМСТВА</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dirty="0">
                          <a:effectLst/>
                        </a:rPr>
                        <a:t>97</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166097054"/>
                  </a:ext>
                </a:extLst>
              </a:tr>
              <a:tr h="390859">
                <a:tc>
                  <a:txBody>
                    <a:bodyPr/>
                    <a:lstStyle/>
                    <a:p>
                      <a:pPr marL="152400" algn="just">
                        <a:tabLst>
                          <a:tab pos="714375" algn="l"/>
                        </a:tabLst>
                      </a:pPr>
                      <a:r>
                        <a:rPr lang="uk-UA" sz="1090" baseline="0" dirty="0">
                          <a:effectLst/>
                        </a:rPr>
                        <a:t>3.1. Шляхи мобілізації внутрішніх резервів забезпечення стабільності фінансового стану підприємства</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a:effectLst/>
                        </a:rPr>
                        <a:t>97</a:t>
                      </a:r>
                      <a:endParaRPr lang="ru-RU" sz="1090" baseline="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2400994040"/>
                  </a:ext>
                </a:extLst>
              </a:tr>
              <a:tr h="390859">
                <a:tc>
                  <a:txBody>
                    <a:bodyPr/>
                    <a:lstStyle/>
                    <a:p>
                      <a:pPr marL="152400" algn="just">
                        <a:tabLst>
                          <a:tab pos="714375" algn="l"/>
                        </a:tabLst>
                      </a:pPr>
                      <a:r>
                        <a:rPr lang="uk-UA" sz="1090" baseline="0" dirty="0">
                          <a:effectLst/>
                        </a:rPr>
                        <a:t>3.2. Заходи щодо забезпечення зростання результативності діяльності підприємства</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a:effectLst/>
                        </a:rPr>
                        <a:t>103</a:t>
                      </a:r>
                      <a:endParaRPr lang="ru-RU" sz="1090" baseline="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3728418542"/>
                  </a:ext>
                </a:extLst>
              </a:tr>
              <a:tr h="390859">
                <a:tc>
                  <a:txBody>
                    <a:bodyPr/>
                    <a:lstStyle/>
                    <a:p>
                      <a:pPr marL="152400" algn="just">
                        <a:tabLst>
                          <a:tab pos="714375" algn="l"/>
                        </a:tabLst>
                      </a:pPr>
                      <a:r>
                        <a:rPr lang="uk-UA" sz="1090" baseline="0" dirty="0">
                          <a:effectLst/>
                        </a:rPr>
                        <a:t>3.3. Вдосконалення системи управління фінансовими ресурсами підприємства</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a:effectLst/>
                        </a:rPr>
                        <a:t>116</a:t>
                      </a:r>
                      <a:endParaRPr lang="ru-RU" sz="1090" baseline="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3357084295"/>
                  </a:ext>
                </a:extLst>
              </a:tr>
              <a:tr h="201798">
                <a:tc>
                  <a:txBody>
                    <a:bodyPr/>
                    <a:lstStyle/>
                    <a:p>
                      <a:r>
                        <a:rPr lang="uk-UA" sz="1090" baseline="0" dirty="0">
                          <a:effectLst/>
                        </a:rPr>
                        <a:t>ВИСНОВКИ</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dirty="0">
                          <a:effectLst/>
                        </a:rPr>
                        <a:t>130</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2952205112"/>
                  </a:ext>
                </a:extLst>
              </a:tr>
              <a:tr h="201798">
                <a:tc>
                  <a:txBody>
                    <a:bodyPr/>
                    <a:lstStyle/>
                    <a:p>
                      <a:r>
                        <a:rPr lang="uk-UA" sz="1090" baseline="0" dirty="0">
                          <a:effectLst/>
                        </a:rPr>
                        <a:t>СПИСОК ВИКОРИСТАНИХ ДЖЕРЕЛ</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a:effectLst/>
                        </a:rPr>
                        <a:t>133</a:t>
                      </a:r>
                      <a:endParaRPr lang="ru-RU" sz="1090" baseline="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3474693013"/>
                  </a:ext>
                </a:extLst>
              </a:tr>
              <a:tr h="201798">
                <a:tc>
                  <a:txBody>
                    <a:bodyPr/>
                    <a:lstStyle/>
                    <a:p>
                      <a:r>
                        <a:rPr lang="uk-UA" sz="1090" baseline="0" dirty="0">
                          <a:effectLst/>
                        </a:rPr>
                        <a:t>ДОДАТКИ</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tc>
                <a:tc>
                  <a:txBody>
                    <a:bodyPr/>
                    <a:lstStyle/>
                    <a:p>
                      <a:pPr algn="ctr"/>
                      <a:r>
                        <a:rPr lang="uk-UA" sz="1090" baseline="0" dirty="0">
                          <a:effectLst/>
                        </a:rPr>
                        <a:t>142</a:t>
                      </a:r>
                      <a:endParaRPr lang="ru-RU" sz="1090" baseline="0" dirty="0">
                        <a:effectLst/>
                        <a:latin typeface="Times New Roman" panose="02020603050405020304" pitchFamily="18" charset="0"/>
                        <a:ea typeface="Times New Roman" panose="02020603050405020304" pitchFamily="18" charset="0"/>
                      </a:endParaRPr>
                    </a:p>
                  </a:txBody>
                  <a:tcPr marL="36694" marR="36694" marT="0" marB="0" anchor="ctr"/>
                </a:tc>
                <a:extLst>
                  <a:ext uri="{0D108BD9-81ED-4DB2-BD59-A6C34878D82A}">
                    <a16:rowId xmlns:a16="http://schemas.microsoft.com/office/drawing/2014/main" val="278022162"/>
                  </a:ext>
                </a:extLst>
              </a:tr>
            </a:tbl>
          </a:graphicData>
        </a:graphic>
      </p:graphicFrame>
      <p:sp>
        <p:nvSpPr>
          <p:cNvPr id="13" name="TextBox 12">
            <a:extLst>
              <a:ext uri="{FF2B5EF4-FFF2-40B4-BE49-F238E27FC236}">
                <a16:creationId xmlns:a16="http://schemas.microsoft.com/office/drawing/2014/main" id="{80400498-9E5F-426E-ADB9-F60A973261AC}"/>
              </a:ext>
            </a:extLst>
          </p:cNvPr>
          <p:cNvSpPr txBox="1"/>
          <p:nvPr/>
        </p:nvSpPr>
        <p:spPr>
          <a:xfrm>
            <a:off x="7649029" y="173680"/>
            <a:ext cx="4542971" cy="461665"/>
          </a:xfrm>
          <a:prstGeom prst="rect">
            <a:avLst/>
          </a:prstGeom>
          <a:noFill/>
        </p:spPr>
        <p:txBody>
          <a:bodyPr wrap="square">
            <a:spAutoFit/>
          </a:bodyPr>
          <a:lstStyle/>
          <a:p>
            <a:pPr algn="ctr"/>
            <a:r>
              <a:rPr lang="uk-UA" sz="1200" b="1" dirty="0">
                <a:effectLst/>
                <a:latin typeface="Times New Roman" panose="02020603050405020304" pitchFamily="18" charset="0"/>
                <a:ea typeface="Times New Roman" panose="02020603050405020304" pitchFamily="18" charset="0"/>
              </a:rPr>
              <a:t>ОСОБЛИВОСТІ УПРАВЛІННЯ ФІНАНСОВИМИ РЕСУРСАМИ ПІДПРИЄМСТВА</a:t>
            </a:r>
            <a:endParaRPr lang="ru-RU" sz="1200" dirty="0"/>
          </a:p>
        </p:txBody>
      </p:sp>
      <p:sp>
        <p:nvSpPr>
          <p:cNvPr id="15" name="TextBox 14">
            <a:extLst>
              <a:ext uri="{FF2B5EF4-FFF2-40B4-BE49-F238E27FC236}">
                <a16:creationId xmlns:a16="http://schemas.microsoft.com/office/drawing/2014/main" id="{01D13DD6-A0E0-4B60-9895-EEFEFDCDDB68}"/>
              </a:ext>
            </a:extLst>
          </p:cNvPr>
          <p:cNvSpPr txBox="1"/>
          <p:nvPr/>
        </p:nvSpPr>
        <p:spPr>
          <a:xfrm>
            <a:off x="5856515" y="102282"/>
            <a:ext cx="1458686" cy="369332"/>
          </a:xfrm>
          <a:prstGeom prst="rect">
            <a:avLst/>
          </a:prstGeom>
          <a:noFill/>
        </p:spPr>
        <p:txBody>
          <a:bodyPr wrap="square">
            <a:spAutoFit/>
          </a:bodyPr>
          <a:lstStyle/>
          <a:p>
            <a:r>
              <a:rPr lang="uk-UA"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ПРИКЛАД</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696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16EFF6-89AE-4E9E-99EC-1EEF51F338B0}"/>
              </a:ext>
            </a:extLst>
          </p:cNvPr>
          <p:cNvSpPr txBox="1"/>
          <p:nvPr/>
        </p:nvSpPr>
        <p:spPr>
          <a:xfrm>
            <a:off x="5805714" y="151180"/>
            <a:ext cx="5660572" cy="5909310"/>
          </a:xfrm>
          <a:prstGeom prst="rect">
            <a:avLst/>
          </a:prstGeom>
          <a:noFill/>
        </p:spPr>
        <p:txBody>
          <a:bodyPr wrap="square">
            <a:spAutoFit/>
          </a:bodyPr>
          <a:lstStyle/>
          <a:p>
            <a:pPr marL="0" indent="0" algn="just">
              <a:buNone/>
            </a:pPr>
            <a:r>
              <a:rPr lang="en-US" sz="1400" dirty="0"/>
              <a:t> </a:t>
            </a:r>
            <a:r>
              <a:rPr lang="uk-UA" sz="1400" dirty="0"/>
              <a:t>	У другому дослідницько-аналітичному розділі здобувач вищої освіти, використовуючи фактичний матеріал і зібрану інформацію, аналізує та розкриває зміст питань на прикладі конкретних підприємств, установ, організацій. Дослідження проблеми має здійснюватися на основі накопиченого і систематизованого матеріалу, групування та обробки даних, що дозволяє проводити кваліфікований аналіз, обґрунтовувати пропозиції у наступному розділі. Текст дипломної магістерської роботи слід підкріпити реальними документами підприємств (установ, організацій), що наводяться у додатках.</a:t>
            </a:r>
          </a:p>
          <a:p>
            <a:pPr marL="0" indent="0" algn="just">
              <a:buNone/>
            </a:pPr>
            <a:r>
              <a:rPr lang="uk-UA" sz="1400" dirty="0"/>
              <a:t> 	Третій рекомендаційний розділ містить декілька взаємопов'язаних підрозділів, в яких надано конкретні науково обґрунтовані пропозиції, проекти інноваційного характеру щодо вдосконалення управління, процесів та підвищення ефективності діяльності підприємств, установ, організацій. У цьому розділі розкривають також зміст і результати власних наукових досліджень, подаються конкретні методики і моделі. </a:t>
            </a:r>
          </a:p>
          <a:p>
            <a:pPr marL="0" indent="0" algn="just">
              <a:buNone/>
            </a:pPr>
            <a:r>
              <a:rPr lang="uk-UA" sz="1400" dirty="0"/>
              <a:t>      	</a:t>
            </a:r>
            <a:r>
              <a:rPr lang="uk-UA" sz="1400" i="1" u="sng" dirty="0"/>
              <a:t>У висновках дипломної магістерської роботи </a:t>
            </a:r>
            <a:r>
              <a:rPr lang="uk-UA" sz="1400" dirty="0"/>
              <a:t>підбиваються підсумки проведеного дослідження, наводяться одержані наукові та практичні результати, рекомендації щодо їх науково-практичного використання. Формулювання висновків повинно базуватися на матеріалах основної частини роботи відповідно до поставлених завдань. Обсяг висновків, як правило, не повинен перевищувати 3-4 сторінки. До списку використаних джерел слід включати джерела, на які у тексті є посилання, а також ті, які використано при викладі конкретних наукових положень.</a:t>
            </a:r>
            <a:endParaRPr lang="en-US" sz="1400" dirty="0"/>
          </a:p>
        </p:txBody>
      </p:sp>
      <p:sp>
        <p:nvSpPr>
          <p:cNvPr id="9" name="Сувій: вертикальний 8">
            <a:extLst>
              <a:ext uri="{FF2B5EF4-FFF2-40B4-BE49-F238E27FC236}">
                <a16:creationId xmlns:a16="http://schemas.microsoft.com/office/drawing/2014/main" id="{A3163789-4DD9-44F8-88D1-B1229E11DE4B}"/>
              </a:ext>
            </a:extLst>
          </p:cNvPr>
          <p:cNvSpPr/>
          <p:nvPr/>
        </p:nvSpPr>
        <p:spPr>
          <a:xfrm>
            <a:off x="0" y="474345"/>
            <a:ext cx="4659087" cy="5909309"/>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t>ВАЖЛИВО!  </a:t>
            </a:r>
            <a:r>
              <a:rPr lang="ru-RU" dirty="0"/>
              <a:t>Тема </a:t>
            </a:r>
            <a:r>
              <a:rPr lang="ru-RU" dirty="0" err="1"/>
              <a:t>роботи</a:t>
            </a:r>
            <a:r>
              <a:rPr lang="ru-RU" dirty="0"/>
              <a:t> та </a:t>
            </a:r>
            <a:r>
              <a:rPr lang="ru-RU" dirty="0" err="1"/>
              <a:t>її</a:t>
            </a:r>
            <a:r>
              <a:rPr lang="ru-RU" dirty="0"/>
              <a:t> </a:t>
            </a:r>
            <a:r>
              <a:rPr lang="ru-RU" dirty="0" err="1"/>
              <a:t>зміст</a:t>
            </a:r>
            <a:r>
              <a:rPr lang="ru-RU" dirty="0"/>
              <a:t> </a:t>
            </a:r>
            <a:r>
              <a:rPr lang="ru-RU" dirty="0" err="1"/>
              <a:t>мають</a:t>
            </a:r>
            <a:r>
              <a:rPr lang="ru-RU" dirty="0"/>
              <a:t> </a:t>
            </a:r>
            <a:r>
              <a:rPr lang="ru-RU" dirty="0" err="1"/>
              <a:t>підвереджувати</a:t>
            </a:r>
            <a:r>
              <a:rPr lang="ru-RU" dirty="0"/>
              <a:t> </a:t>
            </a:r>
            <a:r>
              <a:rPr lang="ru-RU" dirty="0" err="1"/>
              <a:t>фаховий</a:t>
            </a:r>
            <a:r>
              <a:rPr lang="ru-RU" dirty="0"/>
              <a:t> </a:t>
            </a:r>
            <a:r>
              <a:rPr lang="ru-RU" dirty="0" err="1"/>
              <a:t>рівень</a:t>
            </a:r>
            <a:r>
              <a:rPr lang="ru-RU" dirty="0"/>
              <a:t> </a:t>
            </a:r>
            <a:r>
              <a:rPr lang="ru-RU" dirty="0" err="1"/>
              <a:t>магістра</a:t>
            </a:r>
            <a:r>
              <a:rPr lang="ru-RU" dirty="0"/>
              <a:t> з менеджменту. </a:t>
            </a:r>
            <a:r>
              <a:rPr lang="ru-RU" dirty="0" err="1"/>
              <a:t>Відповідно</a:t>
            </a:r>
            <a:r>
              <a:rPr lang="ru-RU" dirty="0"/>
              <a:t>, </a:t>
            </a:r>
            <a:r>
              <a:rPr lang="ru-RU" dirty="0" err="1"/>
              <a:t>здійснене</a:t>
            </a:r>
            <a:r>
              <a:rPr lang="ru-RU" dirty="0"/>
              <a:t> </a:t>
            </a:r>
            <a:r>
              <a:rPr lang="ru-RU" dirty="0" err="1"/>
              <a:t>дослідження</a:t>
            </a:r>
            <a:r>
              <a:rPr lang="ru-RU" dirty="0"/>
              <a:t> повинно </a:t>
            </a:r>
            <a:r>
              <a:rPr lang="ru-RU" dirty="0" err="1"/>
              <a:t>відповідати</a:t>
            </a:r>
            <a:r>
              <a:rPr lang="ru-RU" dirty="0"/>
              <a:t> </a:t>
            </a:r>
            <a:r>
              <a:rPr lang="ru-RU" dirty="0" err="1"/>
              <a:t>змісту</a:t>
            </a:r>
            <a:r>
              <a:rPr lang="ru-RU" dirty="0"/>
              <a:t> </a:t>
            </a:r>
            <a:r>
              <a:rPr lang="ru-RU" dirty="0" err="1"/>
              <a:t>компетенцій</a:t>
            </a:r>
            <a:r>
              <a:rPr lang="ru-RU" dirty="0"/>
              <a:t> та </a:t>
            </a:r>
            <a:r>
              <a:rPr lang="ru-RU" dirty="0" err="1"/>
              <a:t>результатів</a:t>
            </a:r>
            <a:r>
              <a:rPr lang="ru-RU" dirty="0"/>
              <a:t> </a:t>
            </a:r>
            <a:r>
              <a:rPr lang="ru-RU" dirty="0" err="1"/>
              <a:t>навчання</a:t>
            </a:r>
            <a:r>
              <a:rPr lang="ru-RU" dirty="0"/>
              <a:t>, </a:t>
            </a:r>
            <a:r>
              <a:rPr lang="ru-RU" dirty="0" err="1"/>
              <a:t>що</a:t>
            </a:r>
            <a:r>
              <a:rPr lang="ru-RU" dirty="0"/>
              <a:t> </a:t>
            </a:r>
            <a:r>
              <a:rPr lang="ru-RU" dirty="0" err="1"/>
              <a:t>містяться</a:t>
            </a:r>
            <a:r>
              <a:rPr lang="ru-RU" dirty="0"/>
              <a:t> в </a:t>
            </a:r>
            <a:r>
              <a:rPr lang="ru-RU" dirty="0" err="1"/>
              <a:t>освітній</a:t>
            </a:r>
            <a:r>
              <a:rPr lang="ru-RU" dirty="0"/>
              <a:t> </a:t>
            </a:r>
            <a:r>
              <a:rPr lang="ru-RU" dirty="0" err="1"/>
              <a:t>програмі</a:t>
            </a:r>
            <a:r>
              <a:rPr lang="ru-RU" dirty="0"/>
              <a:t>; </a:t>
            </a:r>
            <a:r>
              <a:rPr lang="ru-RU" dirty="0" err="1"/>
              <a:t>демонструвати</a:t>
            </a:r>
            <a:r>
              <a:rPr lang="ru-RU" dirty="0"/>
              <a:t> </a:t>
            </a:r>
            <a:r>
              <a:rPr lang="ru-RU" dirty="0" err="1"/>
              <a:t>високий</a:t>
            </a:r>
            <a:r>
              <a:rPr lang="ru-RU" dirty="0"/>
              <a:t> </a:t>
            </a:r>
            <a:r>
              <a:rPr lang="ru-RU" dirty="0" err="1"/>
              <a:t>рівень</a:t>
            </a:r>
            <a:r>
              <a:rPr lang="ru-RU" dirty="0"/>
              <a:t> </a:t>
            </a:r>
            <a:r>
              <a:rPr lang="ru-RU" dirty="0" err="1"/>
              <a:t>професійних</a:t>
            </a:r>
            <a:r>
              <a:rPr lang="ru-RU" dirty="0"/>
              <a:t> </a:t>
            </a:r>
            <a:r>
              <a:rPr lang="ru-RU" dirty="0" err="1"/>
              <a:t>знань</a:t>
            </a:r>
            <a:r>
              <a:rPr lang="ru-RU" dirty="0"/>
              <a:t> і </a:t>
            </a:r>
            <a:r>
              <a:rPr lang="ru-RU" dirty="0" err="1"/>
              <a:t>навиків</a:t>
            </a:r>
            <a:r>
              <a:rPr lang="ru-RU" dirty="0"/>
              <a:t> автора, </a:t>
            </a:r>
            <a:r>
              <a:rPr lang="ru-RU" dirty="0" err="1"/>
              <a:t>володіння</a:t>
            </a:r>
            <a:r>
              <a:rPr lang="ru-RU" dirty="0"/>
              <a:t> </a:t>
            </a:r>
            <a:r>
              <a:rPr lang="ru-RU" dirty="0" err="1"/>
              <a:t>спеціальною</a:t>
            </a:r>
            <a:r>
              <a:rPr lang="ru-RU" dirty="0"/>
              <a:t> </a:t>
            </a:r>
            <a:r>
              <a:rPr lang="ru-RU" dirty="0" err="1"/>
              <a:t>фаховою</a:t>
            </a:r>
            <a:r>
              <a:rPr lang="ru-RU" dirty="0"/>
              <a:t> </a:t>
            </a:r>
            <a:r>
              <a:rPr lang="ru-RU" dirty="0" err="1"/>
              <a:t>термінологією</a:t>
            </a:r>
            <a:r>
              <a:rPr lang="ru-RU" dirty="0"/>
              <a:t>, </a:t>
            </a:r>
            <a:r>
              <a:rPr lang="ru-RU" dirty="0" err="1"/>
              <a:t>знання</a:t>
            </a:r>
            <a:r>
              <a:rPr lang="ru-RU" dirty="0"/>
              <a:t> </a:t>
            </a:r>
            <a:r>
              <a:rPr lang="ru-RU" dirty="0" err="1"/>
              <a:t>законодавчо-нормативної</a:t>
            </a:r>
            <a:r>
              <a:rPr lang="ru-RU" dirty="0"/>
              <a:t> </a:t>
            </a:r>
            <a:r>
              <a:rPr lang="ru-RU" dirty="0" err="1"/>
              <a:t>бази</a:t>
            </a:r>
            <a:r>
              <a:rPr lang="ru-RU" dirty="0"/>
              <a:t>, </a:t>
            </a:r>
            <a:r>
              <a:rPr lang="ru-RU" dirty="0" err="1"/>
              <a:t>уміння</a:t>
            </a:r>
            <a:r>
              <a:rPr lang="ru-RU" dirty="0"/>
              <a:t> </a:t>
            </a:r>
            <a:r>
              <a:rPr lang="ru-RU" dirty="0" err="1"/>
              <a:t>аналізувати</a:t>
            </a:r>
            <a:r>
              <a:rPr lang="ru-RU" dirty="0"/>
              <a:t> </a:t>
            </a:r>
            <a:r>
              <a:rPr lang="ru-RU" dirty="0" err="1"/>
              <a:t>явища</a:t>
            </a:r>
            <a:r>
              <a:rPr lang="ru-RU" dirty="0"/>
              <a:t> та </a:t>
            </a:r>
            <a:r>
              <a:rPr lang="ru-RU" dirty="0" err="1"/>
              <a:t>процеси</a:t>
            </a:r>
            <a:r>
              <a:rPr lang="ru-RU" dirty="0"/>
              <a:t>, </a:t>
            </a:r>
            <a:r>
              <a:rPr lang="ru-RU" dirty="0" err="1"/>
              <a:t>виявляти</a:t>
            </a:r>
            <a:r>
              <a:rPr lang="ru-RU" dirty="0"/>
              <a:t> </a:t>
            </a:r>
            <a:r>
              <a:rPr lang="ru-RU" dirty="0" err="1"/>
              <a:t>проблеми</a:t>
            </a:r>
            <a:r>
              <a:rPr lang="ru-RU" dirty="0"/>
              <a:t> та </a:t>
            </a:r>
            <a:r>
              <a:rPr lang="ru-RU" dirty="0" err="1"/>
              <a:t>аргументувати</a:t>
            </a:r>
            <a:r>
              <a:rPr lang="ru-RU" dirty="0"/>
              <a:t> </a:t>
            </a:r>
            <a:r>
              <a:rPr lang="ru-RU" dirty="0" err="1"/>
              <a:t>пропозиції</a:t>
            </a:r>
            <a:r>
              <a:rPr lang="ru-RU" dirty="0"/>
              <a:t> </a:t>
            </a:r>
            <a:r>
              <a:rPr lang="ru-RU" dirty="0" err="1"/>
              <a:t>щодо</a:t>
            </a:r>
            <a:r>
              <a:rPr lang="ru-RU" dirty="0"/>
              <a:t> </a:t>
            </a:r>
            <a:r>
              <a:rPr lang="ru-RU" dirty="0" err="1"/>
              <a:t>їхнього</a:t>
            </a:r>
            <a:r>
              <a:rPr lang="ru-RU" dirty="0"/>
              <a:t> </a:t>
            </a:r>
            <a:r>
              <a:rPr lang="ru-RU" dirty="0" err="1"/>
              <a:t>вирішення</a:t>
            </a:r>
            <a:r>
              <a:rPr lang="ru-RU" dirty="0"/>
              <a:t>.</a:t>
            </a:r>
          </a:p>
        </p:txBody>
      </p:sp>
    </p:spTree>
    <p:extLst>
      <p:ext uri="{BB962C8B-B14F-4D97-AF65-F5344CB8AC3E}">
        <p14:creationId xmlns:p14="http://schemas.microsoft.com/office/powerpoint/2010/main" val="414062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4693"/>
            <a:ext cx="8186057" cy="572421"/>
          </a:xfrm>
        </p:spPr>
        <p:txBody>
          <a:bodyPr>
            <a:noAutofit/>
          </a:bodyPr>
          <a:lstStyle/>
          <a:p>
            <a:r>
              <a:rPr lang="uk-UA" sz="1800" b="1" dirty="0"/>
              <a:t>Основні етапи виконання магістерської роботи</a:t>
            </a:r>
            <a:r>
              <a:rPr lang="uk-UA" sz="1800" dirty="0"/>
              <a:t> передбачають наступне:</a:t>
            </a:r>
            <a:br>
              <a:rPr lang="en-US" sz="1800" dirty="0"/>
            </a:br>
            <a:endParaRPr lang="en-US" sz="1800" dirty="0"/>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1716228455"/>
              </p:ext>
            </p:extLst>
          </p:nvPr>
        </p:nvGraphicFramePr>
        <p:xfrm>
          <a:off x="735721" y="647114"/>
          <a:ext cx="7564217" cy="6049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Округлена прямокутна виноска 4"/>
          <p:cNvSpPr/>
          <p:nvPr/>
        </p:nvSpPr>
        <p:spPr>
          <a:xfrm>
            <a:off x="8496886" y="74693"/>
            <a:ext cx="3516923" cy="5345722"/>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Важливо!</a:t>
            </a:r>
          </a:p>
          <a:p>
            <a:pPr algn="just"/>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Перевірка</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оригінальності</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проведеного</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дослідження</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здійснюється</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за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трьома</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параметрами –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схожість</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цитати</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вилучення</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Перевірка</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на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схожість</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із ресурсами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Інтернет</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та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наявність</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некоректних</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запозичень</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буде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здійснюватися</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в межах таких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частин</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роботи</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вступ</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розділи</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висновки</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Критерії</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перевірки</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схожість</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до 20 %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некоректних</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запозичень</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плагіату</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та не більше 5 %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некоректних</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запозичень</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із одного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джерела</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цитування</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не більше 20 % від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обсягу</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основного тексту ; </a:t>
            </a:r>
          </a:p>
          <a:p>
            <a:pPr marL="285750" indent="-285750" algn="just">
              <a:buFont typeface="Wingdings" panose="05000000000000000000" pitchFamily="2" charset="2"/>
              <a:buChar char="v"/>
            </a:pP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вилучення</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текстових</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конструкцій</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та фраз, які </a:t>
            </a:r>
            <a:r>
              <a:rPr lang="ru-RU" sz="1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включатимуть</a:t>
            </a: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не більше 8 слів та 1-5%.</a:t>
            </a:r>
          </a:p>
          <a:p>
            <a:pPr algn="just"/>
            <a:r>
              <a:rPr lang="ru-RU" sz="14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rPr>
              <a:t> </a:t>
            </a:r>
            <a:endParaRPr lang="en-US" sz="14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25748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Місце для вмісту 5"/>
          <p:cNvGraphicFramePr>
            <a:graphicFrameLocks noGrp="1"/>
          </p:cNvGraphicFramePr>
          <p:nvPr>
            <p:ph idx="1"/>
            <p:extLst>
              <p:ext uri="{D42A27DB-BD31-4B8C-83A1-F6EECF244321}">
                <p14:modId xmlns:p14="http://schemas.microsoft.com/office/powerpoint/2010/main" val="2066947221"/>
              </p:ext>
            </p:extLst>
          </p:nvPr>
        </p:nvGraphicFramePr>
        <p:xfrm>
          <a:off x="310542" y="1145011"/>
          <a:ext cx="9007629" cy="4675215"/>
        </p:xfrm>
        <a:graphic>
          <a:graphicData uri="http://schemas.openxmlformats.org/drawingml/2006/table">
            <a:tbl>
              <a:tblPr firstRow="1" firstCol="1" lastRow="1" lastCol="1" bandRow="1" bandCol="1">
                <a:tableStyleId>{5C22544A-7EE6-4342-B048-85BDC9FD1C3A}</a:tableStyleId>
              </a:tblPr>
              <a:tblGrid>
                <a:gridCol w="630534">
                  <a:extLst>
                    <a:ext uri="{9D8B030D-6E8A-4147-A177-3AD203B41FA5}">
                      <a16:colId xmlns:a16="http://schemas.microsoft.com/office/drawing/2014/main" val="2679354780"/>
                    </a:ext>
                  </a:extLst>
                </a:gridCol>
                <a:gridCol w="5820730">
                  <a:extLst>
                    <a:ext uri="{9D8B030D-6E8A-4147-A177-3AD203B41FA5}">
                      <a16:colId xmlns:a16="http://schemas.microsoft.com/office/drawing/2014/main" val="1894860881"/>
                    </a:ext>
                  </a:extLst>
                </a:gridCol>
                <a:gridCol w="2556365">
                  <a:extLst>
                    <a:ext uri="{9D8B030D-6E8A-4147-A177-3AD203B41FA5}">
                      <a16:colId xmlns:a16="http://schemas.microsoft.com/office/drawing/2014/main" val="2190053342"/>
                    </a:ext>
                  </a:extLst>
                </a:gridCol>
              </a:tblGrid>
              <a:tr h="556231">
                <a:tc gridSpan="3">
                  <a:txBody>
                    <a:bodyPr/>
                    <a:lstStyle/>
                    <a:p>
                      <a:pPr algn="ctr">
                        <a:lnSpc>
                          <a:spcPct val="115000"/>
                        </a:lnSpc>
                        <a:spcAft>
                          <a:spcPts val="0"/>
                        </a:spcAft>
                      </a:pPr>
                      <a:r>
                        <a:rPr lang="uk-UA" sz="1800">
                          <a:effectLst/>
                        </a:rPr>
                        <a:t>Бали, набрані за результатами написання і захисту роботи</a:t>
                      </a:r>
                      <a:endParaRPr lang="en-US"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2822256"/>
                  </a:ext>
                </a:extLst>
              </a:tr>
              <a:tr h="780028">
                <a:tc>
                  <a:txBody>
                    <a:bodyPr/>
                    <a:lstStyle/>
                    <a:p>
                      <a:pPr algn="ctr">
                        <a:lnSpc>
                          <a:spcPct val="115000"/>
                        </a:lnSpc>
                        <a:spcAft>
                          <a:spcPts val="0"/>
                        </a:spcAft>
                      </a:pPr>
                      <a:r>
                        <a:rPr lang="uk-UA" sz="1800">
                          <a:effectLst/>
                        </a:rPr>
                        <a:t>№ з/п</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uk-UA" sz="1800" dirty="0">
                          <a:effectLst/>
                        </a:rPr>
                        <a:t>Розділи</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uk-UA" sz="1800">
                          <a:effectLst/>
                        </a:rPr>
                        <a:t>Максимальний бал</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54386321"/>
                  </a:ext>
                </a:extLst>
              </a:tr>
              <a:tr h="556545">
                <a:tc>
                  <a:txBody>
                    <a:bodyPr/>
                    <a:lstStyle/>
                    <a:p>
                      <a:pPr algn="ctr">
                        <a:lnSpc>
                          <a:spcPct val="115000"/>
                        </a:lnSpc>
                        <a:spcAft>
                          <a:spcPts val="0"/>
                        </a:spcAft>
                      </a:pPr>
                      <a:r>
                        <a:rPr lang="uk-UA" sz="1800">
                          <a:effectLst/>
                        </a:rPr>
                        <a:t>1</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uk-UA" sz="1800">
                          <a:effectLst/>
                        </a:rPr>
                        <a:t>Дотримання організаційних вимог подання роботи</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uk-UA" sz="1800">
                          <a:effectLst/>
                        </a:rPr>
                        <a:t>5</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56344451"/>
                  </a:ext>
                </a:extLst>
              </a:tr>
              <a:tr h="556545">
                <a:tc>
                  <a:txBody>
                    <a:bodyPr/>
                    <a:lstStyle/>
                    <a:p>
                      <a:pPr algn="ctr">
                        <a:lnSpc>
                          <a:spcPct val="115000"/>
                        </a:lnSpc>
                        <a:spcAft>
                          <a:spcPts val="0"/>
                        </a:spcAft>
                      </a:pPr>
                      <a:r>
                        <a:rPr lang="uk-UA" sz="1800">
                          <a:effectLst/>
                        </a:rPr>
                        <a:t>2</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uk-UA" sz="1800">
                          <a:effectLst/>
                        </a:rPr>
                        <a:t>Правильність оформлення бакалаврської роботи</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uk-UA" sz="1800">
                          <a:effectLst/>
                        </a:rPr>
                        <a:t>20</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46612543"/>
                  </a:ext>
                </a:extLst>
              </a:tr>
              <a:tr h="556545">
                <a:tc>
                  <a:txBody>
                    <a:bodyPr/>
                    <a:lstStyle/>
                    <a:p>
                      <a:pPr algn="ctr">
                        <a:lnSpc>
                          <a:spcPct val="115000"/>
                        </a:lnSpc>
                        <a:spcAft>
                          <a:spcPts val="0"/>
                        </a:spcAft>
                      </a:pPr>
                      <a:r>
                        <a:rPr lang="uk-UA" sz="1800">
                          <a:effectLst/>
                        </a:rPr>
                        <a:t>3</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uk-UA" sz="1800">
                          <a:effectLst/>
                        </a:rPr>
                        <a:t>Змістовність бакалаврської роботи</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uk-UA" sz="1800">
                          <a:effectLst/>
                        </a:rPr>
                        <a:t>35</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43021944"/>
                  </a:ext>
                </a:extLst>
              </a:tr>
              <a:tr h="556545">
                <a:tc>
                  <a:txBody>
                    <a:bodyPr/>
                    <a:lstStyle/>
                    <a:p>
                      <a:pPr algn="ctr">
                        <a:lnSpc>
                          <a:spcPct val="115000"/>
                        </a:lnSpc>
                        <a:spcAft>
                          <a:spcPts val="0"/>
                        </a:spcAft>
                      </a:pPr>
                      <a:r>
                        <a:rPr lang="uk-UA" sz="1800">
                          <a:effectLst/>
                        </a:rPr>
                        <a:t>4</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uk-UA" sz="1800">
                          <a:effectLst/>
                        </a:rPr>
                        <a:t>Науково-практична значущість бакалаврської роботи</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uk-UA" sz="1800">
                          <a:effectLst/>
                        </a:rPr>
                        <a:t>30</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72617962"/>
                  </a:ext>
                </a:extLst>
              </a:tr>
              <a:tr h="556545">
                <a:tc>
                  <a:txBody>
                    <a:bodyPr/>
                    <a:lstStyle/>
                    <a:p>
                      <a:pPr algn="ctr">
                        <a:lnSpc>
                          <a:spcPct val="115000"/>
                        </a:lnSpc>
                        <a:spcAft>
                          <a:spcPts val="0"/>
                        </a:spcAft>
                      </a:pPr>
                      <a:r>
                        <a:rPr lang="uk-UA" sz="1800">
                          <a:effectLst/>
                        </a:rPr>
                        <a:t>5</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uk-UA" sz="1800">
                          <a:effectLst/>
                        </a:rPr>
                        <a:t>Захист бакалаврської роботи</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15000"/>
                        </a:lnSpc>
                        <a:spcAft>
                          <a:spcPts val="0"/>
                        </a:spcAft>
                      </a:pPr>
                      <a:r>
                        <a:rPr lang="uk-UA" sz="1800">
                          <a:effectLst/>
                        </a:rPr>
                        <a:t>10</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84380329"/>
                  </a:ext>
                </a:extLst>
              </a:tr>
              <a:tr h="556231">
                <a:tc gridSpan="2">
                  <a:txBody>
                    <a:bodyPr/>
                    <a:lstStyle/>
                    <a:p>
                      <a:pPr algn="just">
                        <a:lnSpc>
                          <a:spcPct val="115000"/>
                        </a:lnSpc>
                        <a:spcAft>
                          <a:spcPts val="0"/>
                        </a:spcAft>
                      </a:pPr>
                      <a:r>
                        <a:rPr lang="uk-UA" sz="1800">
                          <a:effectLst/>
                        </a:rPr>
                        <a:t>Всього</a:t>
                      </a:r>
                      <a:endParaRPr lang="en-US"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ct val="115000"/>
                        </a:lnSpc>
                        <a:spcAft>
                          <a:spcPts val="0"/>
                        </a:spcAft>
                      </a:pPr>
                      <a:r>
                        <a:rPr lang="uk-UA" sz="1800" dirty="0">
                          <a:effectLst/>
                        </a:rPr>
                        <a:t>100</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57842799"/>
                  </a:ext>
                </a:extLst>
              </a:tr>
            </a:tbl>
          </a:graphicData>
        </a:graphic>
      </p:graphicFrame>
      <p:sp>
        <p:nvSpPr>
          <p:cNvPr id="7" name="Прямокутник 6"/>
          <p:cNvSpPr/>
          <p:nvPr/>
        </p:nvSpPr>
        <p:spPr>
          <a:xfrm>
            <a:off x="555861" y="274294"/>
            <a:ext cx="4648004" cy="458074"/>
          </a:xfrm>
          <a:prstGeom prst="rect">
            <a:avLst/>
          </a:prstGeom>
        </p:spPr>
        <p:txBody>
          <a:bodyPr wrap="none">
            <a:spAutoFit/>
          </a:bodyPr>
          <a:lstStyle/>
          <a:p>
            <a:pPr algn="ctr">
              <a:lnSpc>
                <a:spcPct val="150000"/>
              </a:lnSpc>
              <a:spcAft>
                <a:spcPts val="0"/>
              </a:spcAft>
            </a:pPr>
            <a:r>
              <a:rPr lang="uk-UA" b="1" dirty="0">
                <a:solidFill>
                  <a:srgbClr val="000000"/>
                </a:solidFill>
                <a:latin typeface="Times New Roman" panose="02020603050405020304" pitchFamily="18" charset="0"/>
                <a:ea typeface="Times New Roman" panose="02020603050405020304" pitchFamily="18" charset="0"/>
              </a:rPr>
              <a:t>Критерії оцінювання магістерської роботи</a:t>
            </a: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178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Групувати 28"/>
          <p:cNvGrpSpPr/>
          <p:nvPr/>
        </p:nvGrpSpPr>
        <p:grpSpPr>
          <a:xfrm>
            <a:off x="1514622" y="493836"/>
            <a:ext cx="4038600" cy="4343400"/>
            <a:chOff x="0" y="0"/>
            <a:chExt cx="4038600" cy="4343400"/>
          </a:xfrm>
        </p:grpSpPr>
        <p:sp>
          <p:nvSpPr>
            <p:cNvPr id="30" name="AutoShape 2"/>
            <p:cNvSpPr>
              <a:spLocks noChangeArrowheads="1"/>
            </p:cNvSpPr>
            <p:nvPr/>
          </p:nvSpPr>
          <p:spPr bwMode="auto">
            <a:xfrm>
              <a:off x="0" y="0"/>
              <a:ext cx="2819400" cy="685800"/>
            </a:xfrm>
            <a:prstGeom prst="flowChartAlternateProcess">
              <a:avLst/>
            </a:prstGeom>
            <a:solidFill>
              <a:srgbClr val="FFFFFF"/>
            </a:solidFill>
            <a:ln w="38100" cmpd="dbl">
              <a:solidFill>
                <a:srgbClr val="000000"/>
              </a:solidFill>
              <a:miter lim="800000"/>
              <a:headEnd/>
              <a:tailEnd/>
            </a:ln>
            <a:effectLst>
              <a:prstShdw prst="shdw13" dist="53882" dir="13500000">
                <a:srgbClr val="808080">
                  <a:alpha val="50000"/>
                </a:srgbClr>
              </a:prstShdw>
            </a:effectLst>
          </p:spPr>
          <p:txBody>
            <a:bodyPr rot="0" vert="horz" wrap="square" lIns="91440" tIns="45720" rIns="91440" bIns="45720" anchor="t" anchorCtr="0" upright="1">
              <a:noAutofit/>
            </a:bodyPr>
            <a:lstStyle/>
            <a:p>
              <a:pPr algn="ctr">
                <a:spcAft>
                  <a:spcPts val="0"/>
                </a:spcAft>
              </a:pPr>
              <a:r>
                <a:rPr lang="uk-UA" sz="1300" b="1" i="1">
                  <a:effectLst/>
                  <a:latin typeface="Times New Roman" panose="02020603050405020304" pitchFamily="18" charset="0"/>
                  <a:ea typeface="Times New Roman" panose="02020603050405020304" pitchFamily="18" charset="0"/>
                </a:rPr>
                <a:t>1. Дотримання організаційних вимог подання роботи</a:t>
              </a:r>
              <a:endParaRPr lang="en-US" sz="1000">
                <a:effectLst/>
                <a:latin typeface="Times New Roman" panose="02020603050405020304" pitchFamily="18" charset="0"/>
                <a:ea typeface="Times New Roman" panose="02020603050405020304" pitchFamily="18" charset="0"/>
              </a:endParaRPr>
            </a:p>
          </p:txBody>
        </p:sp>
        <p:sp>
          <p:nvSpPr>
            <p:cNvPr id="31" name="AutoShape 3"/>
            <p:cNvSpPr>
              <a:spLocks noChangeArrowheads="1"/>
            </p:cNvSpPr>
            <p:nvPr/>
          </p:nvSpPr>
          <p:spPr bwMode="auto">
            <a:xfrm>
              <a:off x="381000" y="942975"/>
              <a:ext cx="2133600" cy="838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Своєчасність  подання кінцевого варіанту роботи на перевірку науковому керівнику</a:t>
              </a:r>
              <a:endParaRPr lang="en-US" sz="1000">
                <a:effectLst/>
                <a:latin typeface="Times New Roman" panose="02020603050405020304" pitchFamily="18" charset="0"/>
                <a:ea typeface="Times New Roman" panose="02020603050405020304" pitchFamily="18" charset="0"/>
              </a:endParaRPr>
            </a:p>
          </p:txBody>
        </p:sp>
        <p:sp>
          <p:nvSpPr>
            <p:cNvPr id="32" name="AutoShape 4"/>
            <p:cNvSpPr>
              <a:spLocks noChangeArrowheads="1"/>
            </p:cNvSpPr>
            <p:nvPr/>
          </p:nvSpPr>
          <p:spPr bwMode="auto">
            <a:xfrm>
              <a:off x="381000" y="1962150"/>
              <a:ext cx="2057400" cy="6096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Реєстрація роботи і теми на кафедрі у встановлений термін</a:t>
              </a:r>
              <a:endParaRPr lang="en-US" sz="1000">
                <a:effectLst/>
                <a:latin typeface="Times New Roman" panose="02020603050405020304" pitchFamily="18" charset="0"/>
                <a:ea typeface="Times New Roman" panose="02020603050405020304" pitchFamily="18" charset="0"/>
              </a:endParaRPr>
            </a:p>
          </p:txBody>
        </p:sp>
        <p:sp>
          <p:nvSpPr>
            <p:cNvPr id="33" name="AutoShape 7"/>
            <p:cNvSpPr>
              <a:spLocks noChangeArrowheads="1"/>
            </p:cNvSpPr>
            <p:nvPr/>
          </p:nvSpPr>
          <p:spPr bwMode="auto">
            <a:xfrm>
              <a:off x="3124200" y="152400"/>
              <a:ext cx="914400" cy="457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300" b="1">
                  <a:effectLst/>
                  <a:latin typeface="Times New Roman" panose="02020603050405020304" pitchFamily="18" charset="0"/>
                  <a:ea typeface="Times New Roman" panose="02020603050405020304" pitchFamily="18" charset="0"/>
                </a:rPr>
                <a:t>5</a:t>
              </a:r>
              <a:endParaRPr lang="en-US" sz="1000">
                <a:effectLst/>
                <a:latin typeface="Times New Roman" panose="02020603050405020304" pitchFamily="18" charset="0"/>
                <a:ea typeface="Times New Roman" panose="02020603050405020304" pitchFamily="18" charset="0"/>
              </a:endParaRPr>
            </a:p>
          </p:txBody>
        </p:sp>
        <p:sp>
          <p:nvSpPr>
            <p:cNvPr id="34" name="AutoShape 18"/>
            <p:cNvSpPr>
              <a:spLocks noChangeArrowheads="1"/>
            </p:cNvSpPr>
            <p:nvPr/>
          </p:nvSpPr>
          <p:spPr bwMode="auto">
            <a:xfrm>
              <a:off x="2895600" y="2038350"/>
              <a:ext cx="8382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1</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35" name="Line 19"/>
            <p:cNvCxnSpPr>
              <a:cxnSpLocks noChangeShapeType="1"/>
            </p:cNvCxnSpPr>
            <p:nvPr/>
          </p:nvCxnSpPr>
          <p:spPr bwMode="auto">
            <a:xfrm>
              <a:off x="2514600" y="1333500"/>
              <a:ext cx="3810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6" name="Line 20"/>
            <p:cNvCxnSpPr>
              <a:cxnSpLocks noChangeShapeType="1"/>
            </p:cNvCxnSpPr>
            <p:nvPr/>
          </p:nvCxnSpPr>
          <p:spPr bwMode="auto">
            <a:xfrm>
              <a:off x="2438400" y="2286000"/>
              <a:ext cx="4572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7" name="Line 23"/>
            <p:cNvCxnSpPr>
              <a:cxnSpLocks noChangeShapeType="1"/>
            </p:cNvCxnSpPr>
            <p:nvPr/>
          </p:nvCxnSpPr>
          <p:spPr bwMode="auto">
            <a:xfrm>
              <a:off x="2819400" y="314325"/>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8" name="Line 24"/>
            <p:cNvCxnSpPr>
              <a:cxnSpLocks noChangeShapeType="1"/>
            </p:cNvCxnSpPr>
            <p:nvPr/>
          </p:nvCxnSpPr>
          <p:spPr bwMode="auto">
            <a:xfrm>
              <a:off x="152400" y="704850"/>
              <a:ext cx="0" cy="320040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9" name="Line 27"/>
            <p:cNvCxnSpPr>
              <a:cxnSpLocks noChangeShapeType="1"/>
            </p:cNvCxnSpPr>
            <p:nvPr/>
          </p:nvCxnSpPr>
          <p:spPr bwMode="auto">
            <a:xfrm>
              <a:off x="152400" y="2286000"/>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40" name="Line 28"/>
            <p:cNvCxnSpPr>
              <a:cxnSpLocks noChangeShapeType="1"/>
            </p:cNvCxnSpPr>
            <p:nvPr/>
          </p:nvCxnSpPr>
          <p:spPr bwMode="auto">
            <a:xfrm>
              <a:off x="152400" y="1419225"/>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41" name="AutoShape 5"/>
            <p:cNvSpPr>
              <a:spLocks noChangeArrowheads="1"/>
            </p:cNvSpPr>
            <p:nvPr/>
          </p:nvSpPr>
          <p:spPr bwMode="auto">
            <a:xfrm>
              <a:off x="381000" y="2667000"/>
              <a:ext cx="2057400" cy="6858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Попереднє узгодження структури роботи (плану) з науковим керівником</a:t>
              </a:r>
              <a:endParaRPr lang="en-US" sz="1000">
                <a:effectLst/>
                <a:latin typeface="Times New Roman" panose="02020603050405020304" pitchFamily="18" charset="0"/>
                <a:ea typeface="Times New Roman" panose="02020603050405020304" pitchFamily="18" charset="0"/>
              </a:endParaRPr>
            </a:p>
            <a:p>
              <a:pPr>
                <a:spcAft>
                  <a:spcPts val="0"/>
                </a:spcAft>
              </a:pPr>
              <a:r>
                <a:rPr lang="uk-UA" sz="11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sp>
          <p:nvSpPr>
            <p:cNvPr id="42" name="AutoShape 9"/>
            <p:cNvSpPr>
              <a:spLocks noChangeArrowheads="1"/>
            </p:cNvSpPr>
            <p:nvPr/>
          </p:nvSpPr>
          <p:spPr bwMode="auto">
            <a:xfrm>
              <a:off x="2895600" y="2819400"/>
              <a:ext cx="8382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1</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43" name="Line 21"/>
            <p:cNvCxnSpPr>
              <a:cxnSpLocks noChangeShapeType="1"/>
            </p:cNvCxnSpPr>
            <p:nvPr/>
          </p:nvCxnSpPr>
          <p:spPr bwMode="auto">
            <a:xfrm>
              <a:off x="2438400" y="2981325"/>
              <a:ext cx="4572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44" name="Line 26"/>
            <p:cNvCxnSpPr>
              <a:cxnSpLocks noChangeShapeType="1"/>
            </p:cNvCxnSpPr>
            <p:nvPr/>
          </p:nvCxnSpPr>
          <p:spPr bwMode="auto">
            <a:xfrm>
              <a:off x="152400" y="2981325"/>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45" name="AutoShape 6"/>
            <p:cNvSpPr>
              <a:spLocks noChangeArrowheads="1"/>
            </p:cNvSpPr>
            <p:nvPr/>
          </p:nvSpPr>
          <p:spPr bwMode="auto">
            <a:xfrm>
              <a:off x="381000" y="3505200"/>
              <a:ext cx="2057400" cy="838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Попереднє   (поетапне) подання роботи на перевірку науковому керівнику</a:t>
              </a:r>
              <a:endParaRPr lang="en-US" sz="1000">
                <a:effectLst/>
                <a:latin typeface="Times New Roman" panose="02020603050405020304" pitchFamily="18" charset="0"/>
                <a:ea typeface="Times New Roman" panose="02020603050405020304" pitchFamily="18" charset="0"/>
              </a:endParaRPr>
            </a:p>
          </p:txBody>
        </p:sp>
        <p:sp>
          <p:nvSpPr>
            <p:cNvPr id="46" name="AutoShape 10"/>
            <p:cNvSpPr>
              <a:spLocks noChangeArrowheads="1"/>
            </p:cNvSpPr>
            <p:nvPr/>
          </p:nvSpPr>
          <p:spPr bwMode="auto">
            <a:xfrm>
              <a:off x="2895600" y="3667125"/>
              <a:ext cx="8382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2</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47" name="Line 22"/>
            <p:cNvCxnSpPr>
              <a:cxnSpLocks noChangeShapeType="1"/>
            </p:cNvCxnSpPr>
            <p:nvPr/>
          </p:nvCxnSpPr>
          <p:spPr bwMode="auto">
            <a:xfrm>
              <a:off x="2438400" y="3829050"/>
              <a:ext cx="4572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48" name="Line 25"/>
            <p:cNvCxnSpPr>
              <a:cxnSpLocks noChangeShapeType="1"/>
            </p:cNvCxnSpPr>
            <p:nvPr/>
          </p:nvCxnSpPr>
          <p:spPr bwMode="auto">
            <a:xfrm>
              <a:off x="152400" y="3905250"/>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grpSp>
      <p:grpSp>
        <p:nvGrpSpPr>
          <p:cNvPr id="49" name="Групувати 48"/>
          <p:cNvGrpSpPr/>
          <p:nvPr/>
        </p:nvGrpSpPr>
        <p:grpSpPr>
          <a:xfrm>
            <a:off x="6658122" y="398292"/>
            <a:ext cx="4267200" cy="5257800"/>
            <a:chOff x="0" y="0"/>
            <a:chExt cx="4267200" cy="5257800"/>
          </a:xfrm>
        </p:grpSpPr>
        <p:sp>
          <p:nvSpPr>
            <p:cNvPr id="50" name="AutoShape 11"/>
            <p:cNvSpPr>
              <a:spLocks noChangeArrowheads="1"/>
            </p:cNvSpPr>
            <p:nvPr/>
          </p:nvSpPr>
          <p:spPr bwMode="auto">
            <a:xfrm>
              <a:off x="0" y="0"/>
              <a:ext cx="3124200" cy="685800"/>
            </a:xfrm>
            <a:prstGeom prst="flowChartAlternateProcess">
              <a:avLst/>
            </a:prstGeom>
            <a:solidFill>
              <a:srgbClr val="FFFFFF"/>
            </a:solidFill>
            <a:ln w="38100" cmpd="dbl">
              <a:solidFill>
                <a:srgbClr val="000000"/>
              </a:solidFill>
              <a:miter lim="800000"/>
              <a:headEnd/>
              <a:tailEnd/>
            </a:ln>
            <a:effectLst>
              <a:prstShdw prst="shdw13" dist="53882" dir="13500000">
                <a:srgbClr val="808080">
                  <a:alpha val="50000"/>
                </a:srgbClr>
              </a:prstShdw>
            </a:effectLst>
          </p:spPr>
          <p:txBody>
            <a:bodyPr rot="0" vert="horz" wrap="square" lIns="91440" tIns="45720" rIns="91440" bIns="45720" anchor="t" anchorCtr="0" upright="1">
              <a:noAutofit/>
            </a:bodyPr>
            <a:lstStyle/>
            <a:p>
              <a:pPr algn="ctr">
                <a:spcAft>
                  <a:spcPts val="0"/>
                </a:spcAft>
              </a:pPr>
              <a:r>
                <a:rPr lang="uk-UA" sz="1300" b="1" i="1" dirty="0">
                  <a:effectLst/>
                  <a:latin typeface="Times New Roman" panose="02020603050405020304" pitchFamily="18" charset="0"/>
                  <a:ea typeface="Times New Roman" panose="02020603050405020304" pitchFamily="18" charset="0"/>
                </a:rPr>
                <a:t>2. Правильність оформлення </a:t>
              </a:r>
              <a:endParaRPr lang="en-US" sz="1000" dirty="0">
                <a:effectLst/>
                <a:latin typeface="Times New Roman" panose="02020603050405020304" pitchFamily="18" charset="0"/>
                <a:ea typeface="Times New Roman" panose="02020603050405020304" pitchFamily="18" charset="0"/>
              </a:endParaRPr>
            </a:p>
            <a:p>
              <a:pPr algn="ctr">
                <a:spcAft>
                  <a:spcPts val="0"/>
                </a:spcAft>
              </a:pPr>
              <a:r>
                <a:rPr lang="uk-UA" sz="1300" b="1" i="1" dirty="0">
                  <a:effectLst/>
                  <a:latin typeface="Times New Roman" panose="02020603050405020304" pitchFamily="18" charset="0"/>
                  <a:ea typeface="Times New Roman" panose="02020603050405020304" pitchFamily="18" charset="0"/>
                </a:rPr>
                <a:t>магістерської роботи</a:t>
              </a:r>
              <a:endParaRPr lang="en-US" sz="1000" dirty="0">
                <a:effectLst/>
                <a:latin typeface="Times New Roman" panose="02020603050405020304" pitchFamily="18" charset="0"/>
                <a:ea typeface="Times New Roman" panose="02020603050405020304" pitchFamily="18" charset="0"/>
              </a:endParaRPr>
            </a:p>
          </p:txBody>
        </p:sp>
        <p:sp>
          <p:nvSpPr>
            <p:cNvPr id="51" name="AutoShape 12"/>
            <p:cNvSpPr>
              <a:spLocks noChangeArrowheads="1"/>
            </p:cNvSpPr>
            <p:nvPr/>
          </p:nvSpPr>
          <p:spPr bwMode="auto">
            <a:xfrm>
              <a:off x="3429000" y="76200"/>
              <a:ext cx="838200" cy="457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300" b="1">
                  <a:effectLst/>
                  <a:latin typeface="Times New Roman" panose="02020603050405020304" pitchFamily="18" charset="0"/>
                  <a:ea typeface="Times New Roman" panose="02020603050405020304" pitchFamily="18" charset="0"/>
                </a:rPr>
                <a:t>20</a:t>
              </a:r>
              <a:endParaRPr lang="en-US" sz="1000">
                <a:effectLst/>
                <a:latin typeface="Times New Roman" panose="02020603050405020304" pitchFamily="18" charset="0"/>
                <a:ea typeface="Times New Roman" panose="02020603050405020304" pitchFamily="18" charset="0"/>
              </a:endParaRPr>
            </a:p>
          </p:txBody>
        </p:sp>
        <p:sp>
          <p:nvSpPr>
            <p:cNvPr id="52" name="AutoShape 14"/>
            <p:cNvSpPr>
              <a:spLocks noChangeArrowheads="1"/>
            </p:cNvSpPr>
            <p:nvPr/>
          </p:nvSpPr>
          <p:spPr bwMode="auto">
            <a:xfrm>
              <a:off x="3429000" y="2038350"/>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4</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sp>
          <p:nvSpPr>
            <p:cNvPr id="53" name="AutoShape 16"/>
            <p:cNvSpPr>
              <a:spLocks noChangeArrowheads="1"/>
            </p:cNvSpPr>
            <p:nvPr/>
          </p:nvSpPr>
          <p:spPr bwMode="auto">
            <a:xfrm>
              <a:off x="457200" y="942975"/>
              <a:ext cx="2667000" cy="838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Дотримання структурованості роботи і обсягу роботи (Вступ, Розділи, Висновки, Список використаних джерел, Додатки)</a:t>
              </a:r>
              <a:endParaRPr lang="en-US" sz="1000">
                <a:effectLst/>
                <a:latin typeface="Times New Roman" panose="02020603050405020304" pitchFamily="18" charset="0"/>
                <a:ea typeface="Times New Roman" panose="02020603050405020304" pitchFamily="18" charset="0"/>
              </a:endParaRPr>
            </a:p>
          </p:txBody>
        </p:sp>
        <p:sp>
          <p:nvSpPr>
            <p:cNvPr id="54" name="AutoShape 17"/>
            <p:cNvSpPr>
              <a:spLocks noChangeArrowheads="1"/>
            </p:cNvSpPr>
            <p:nvPr/>
          </p:nvSpPr>
          <p:spPr bwMode="auto">
            <a:xfrm>
              <a:off x="457200" y="1962150"/>
              <a:ext cx="2667000" cy="6096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Грамотність написання </a:t>
              </a:r>
              <a:endParaRPr lang="en-US" sz="1000">
                <a:effectLst/>
                <a:latin typeface="Times New Roman" panose="02020603050405020304" pitchFamily="18" charset="0"/>
                <a:ea typeface="Times New Roman" panose="02020603050405020304" pitchFamily="18" charset="0"/>
              </a:endParaRPr>
            </a:p>
            <a:p>
              <a:pPr>
                <a:spcAft>
                  <a:spcPts val="0"/>
                </a:spcAft>
              </a:pPr>
              <a:r>
                <a:rPr lang="uk-UA" sz="1100">
                  <a:effectLst/>
                  <a:latin typeface="Times New Roman" panose="02020603050405020304" pitchFamily="18" charset="0"/>
                  <a:ea typeface="Times New Roman" panose="02020603050405020304" pitchFamily="18" charset="0"/>
                </a:rPr>
                <a:t>(орфографія і синтаксис)</a:t>
              </a:r>
              <a:endParaRPr lang="en-US" sz="1000">
                <a:effectLst/>
                <a:latin typeface="Times New Roman" panose="02020603050405020304" pitchFamily="18" charset="0"/>
                <a:ea typeface="Times New Roman" panose="02020603050405020304" pitchFamily="18" charset="0"/>
              </a:endParaRPr>
            </a:p>
          </p:txBody>
        </p:sp>
        <p:cxnSp>
          <p:nvCxnSpPr>
            <p:cNvPr id="55" name="Line 34"/>
            <p:cNvCxnSpPr>
              <a:cxnSpLocks noChangeShapeType="1"/>
            </p:cNvCxnSpPr>
            <p:nvPr/>
          </p:nvCxnSpPr>
          <p:spPr bwMode="auto">
            <a:xfrm>
              <a:off x="152400" y="704850"/>
              <a:ext cx="0" cy="411480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56" name="Line 35"/>
            <p:cNvCxnSpPr>
              <a:cxnSpLocks noChangeShapeType="1"/>
            </p:cNvCxnSpPr>
            <p:nvPr/>
          </p:nvCxnSpPr>
          <p:spPr bwMode="auto">
            <a:xfrm>
              <a:off x="152400" y="1333500"/>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57" name="Line 36"/>
            <p:cNvCxnSpPr>
              <a:cxnSpLocks noChangeShapeType="1"/>
            </p:cNvCxnSpPr>
            <p:nvPr/>
          </p:nvCxnSpPr>
          <p:spPr bwMode="auto">
            <a:xfrm>
              <a:off x="3124200" y="314325"/>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58" name="Line 37"/>
            <p:cNvCxnSpPr>
              <a:cxnSpLocks noChangeShapeType="1"/>
            </p:cNvCxnSpPr>
            <p:nvPr/>
          </p:nvCxnSpPr>
          <p:spPr bwMode="auto">
            <a:xfrm>
              <a:off x="3124200" y="1257300"/>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59" name="Line 38"/>
            <p:cNvCxnSpPr>
              <a:cxnSpLocks noChangeShapeType="1"/>
            </p:cNvCxnSpPr>
            <p:nvPr/>
          </p:nvCxnSpPr>
          <p:spPr bwMode="auto">
            <a:xfrm>
              <a:off x="3124200" y="2200275"/>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60" name="Line 39"/>
            <p:cNvCxnSpPr>
              <a:cxnSpLocks noChangeShapeType="1"/>
            </p:cNvCxnSpPr>
            <p:nvPr/>
          </p:nvCxnSpPr>
          <p:spPr bwMode="auto">
            <a:xfrm>
              <a:off x="152400" y="2200275"/>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61" name="AutoShape 15"/>
            <p:cNvSpPr>
              <a:spLocks noChangeArrowheads="1"/>
            </p:cNvSpPr>
            <p:nvPr/>
          </p:nvSpPr>
          <p:spPr bwMode="auto">
            <a:xfrm>
              <a:off x="457200" y="2667000"/>
              <a:ext cx="2667000" cy="6096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Присутність посилань</a:t>
              </a:r>
              <a:endParaRPr lang="en-US" sz="1000">
                <a:effectLst/>
                <a:latin typeface="Times New Roman" panose="02020603050405020304" pitchFamily="18" charset="0"/>
                <a:ea typeface="Times New Roman" panose="02020603050405020304" pitchFamily="18" charset="0"/>
              </a:endParaRPr>
            </a:p>
          </p:txBody>
        </p:sp>
        <p:cxnSp>
          <p:nvCxnSpPr>
            <p:cNvPr id="62" name="Line 40"/>
            <p:cNvCxnSpPr>
              <a:cxnSpLocks noChangeShapeType="1"/>
            </p:cNvCxnSpPr>
            <p:nvPr/>
          </p:nvCxnSpPr>
          <p:spPr bwMode="auto">
            <a:xfrm>
              <a:off x="152400" y="2895600"/>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63" name="AutoShape 31"/>
            <p:cNvSpPr>
              <a:spLocks noChangeArrowheads="1"/>
            </p:cNvSpPr>
            <p:nvPr/>
          </p:nvSpPr>
          <p:spPr bwMode="auto">
            <a:xfrm>
              <a:off x="3429000" y="2743200"/>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4</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64" name="Line 43"/>
            <p:cNvCxnSpPr>
              <a:cxnSpLocks noChangeShapeType="1"/>
            </p:cNvCxnSpPr>
            <p:nvPr/>
          </p:nvCxnSpPr>
          <p:spPr bwMode="auto">
            <a:xfrm>
              <a:off x="3124200" y="2981325"/>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65" name="AutoShape 29"/>
            <p:cNvSpPr>
              <a:spLocks noChangeArrowheads="1"/>
            </p:cNvSpPr>
            <p:nvPr/>
          </p:nvSpPr>
          <p:spPr bwMode="auto">
            <a:xfrm>
              <a:off x="457200" y="3429000"/>
              <a:ext cx="2667000" cy="838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Правильність оформлення (оформлення титульного аркуша, шрифт, інтервал, поля, нумерація сторінок тощо)</a:t>
              </a:r>
              <a:endParaRPr lang="en-US" sz="1000">
                <a:effectLst/>
                <a:latin typeface="Times New Roman" panose="02020603050405020304" pitchFamily="18" charset="0"/>
                <a:ea typeface="Times New Roman" panose="02020603050405020304" pitchFamily="18" charset="0"/>
              </a:endParaRPr>
            </a:p>
          </p:txBody>
        </p:sp>
        <p:sp>
          <p:nvSpPr>
            <p:cNvPr id="66" name="AutoShape 32"/>
            <p:cNvSpPr>
              <a:spLocks noChangeArrowheads="1"/>
            </p:cNvSpPr>
            <p:nvPr/>
          </p:nvSpPr>
          <p:spPr bwMode="auto">
            <a:xfrm>
              <a:off x="3429000" y="3667125"/>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4</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67" name="Line 41"/>
            <p:cNvCxnSpPr>
              <a:cxnSpLocks noChangeShapeType="1"/>
            </p:cNvCxnSpPr>
            <p:nvPr/>
          </p:nvCxnSpPr>
          <p:spPr bwMode="auto">
            <a:xfrm>
              <a:off x="152400" y="3829050"/>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68" name="Line 44"/>
            <p:cNvCxnSpPr>
              <a:cxnSpLocks noChangeShapeType="1"/>
            </p:cNvCxnSpPr>
            <p:nvPr/>
          </p:nvCxnSpPr>
          <p:spPr bwMode="auto">
            <a:xfrm>
              <a:off x="3124200" y="3905250"/>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69" name="AutoShape 30"/>
            <p:cNvSpPr>
              <a:spLocks noChangeArrowheads="1"/>
            </p:cNvSpPr>
            <p:nvPr/>
          </p:nvSpPr>
          <p:spPr bwMode="auto">
            <a:xfrm>
              <a:off x="457200" y="4419600"/>
              <a:ext cx="2667000" cy="838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Повнота використання форм подання інформації: текст, таблиці, графіки, діаграми, формули і розрахунки, зразки документів</a:t>
              </a:r>
              <a:endParaRPr lang="en-US" sz="1000">
                <a:effectLst/>
                <a:latin typeface="Times New Roman" panose="02020603050405020304" pitchFamily="18" charset="0"/>
                <a:ea typeface="Times New Roman" panose="02020603050405020304" pitchFamily="18" charset="0"/>
              </a:endParaRPr>
            </a:p>
          </p:txBody>
        </p:sp>
        <p:sp>
          <p:nvSpPr>
            <p:cNvPr id="70" name="AutoShape 33"/>
            <p:cNvSpPr>
              <a:spLocks noChangeArrowheads="1"/>
            </p:cNvSpPr>
            <p:nvPr/>
          </p:nvSpPr>
          <p:spPr bwMode="auto">
            <a:xfrm>
              <a:off x="3429000" y="4581525"/>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4</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71" name="Line 42"/>
            <p:cNvCxnSpPr>
              <a:cxnSpLocks noChangeShapeType="1"/>
            </p:cNvCxnSpPr>
            <p:nvPr/>
          </p:nvCxnSpPr>
          <p:spPr bwMode="auto">
            <a:xfrm>
              <a:off x="152400" y="4819650"/>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72" name="Line 45"/>
            <p:cNvCxnSpPr>
              <a:cxnSpLocks noChangeShapeType="1"/>
            </p:cNvCxnSpPr>
            <p:nvPr/>
          </p:nvCxnSpPr>
          <p:spPr bwMode="auto">
            <a:xfrm>
              <a:off x="3124200" y="4819650"/>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grpSp>
      <p:sp>
        <p:nvSpPr>
          <p:cNvPr id="73" name="AutoShape 8"/>
          <p:cNvSpPr>
            <a:spLocks noChangeArrowheads="1"/>
          </p:cNvSpPr>
          <p:nvPr/>
        </p:nvSpPr>
        <p:spPr bwMode="auto">
          <a:xfrm>
            <a:off x="4410222" y="1644164"/>
            <a:ext cx="8382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1</a:t>
            </a:r>
            <a:endParaRPr lang="en-US" sz="1000">
              <a:effectLst/>
              <a:latin typeface="Times New Roman" panose="02020603050405020304" pitchFamily="18" charset="0"/>
              <a:ea typeface="Times New Roman" panose="02020603050405020304" pitchFamily="18" charset="0"/>
            </a:endParaRPr>
          </a:p>
        </p:txBody>
      </p:sp>
      <p:sp>
        <p:nvSpPr>
          <p:cNvPr id="74" name="AutoShape 13"/>
          <p:cNvSpPr>
            <a:spLocks noChangeArrowheads="1"/>
          </p:cNvSpPr>
          <p:nvPr/>
        </p:nvSpPr>
        <p:spPr bwMode="auto">
          <a:xfrm>
            <a:off x="10087122" y="1480773"/>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4</a:t>
            </a:r>
            <a:endParaRPr lang="en-US" sz="1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1411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увати 1"/>
          <p:cNvGrpSpPr/>
          <p:nvPr/>
        </p:nvGrpSpPr>
        <p:grpSpPr>
          <a:xfrm>
            <a:off x="1795976" y="324730"/>
            <a:ext cx="4267200" cy="6096000"/>
            <a:chOff x="0" y="0"/>
            <a:chExt cx="4267200" cy="6096000"/>
          </a:xfrm>
        </p:grpSpPr>
        <p:sp>
          <p:nvSpPr>
            <p:cNvPr id="3" name="AutoShape 46"/>
            <p:cNvSpPr>
              <a:spLocks noChangeArrowheads="1"/>
            </p:cNvSpPr>
            <p:nvPr/>
          </p:nvSpPr>
          <p:spPr bwMode="auto">
            <a:xfrm>
              <a:off x="0" y="0"/>
              <a:ext cx="3048000" cy="685800"/>
            </a:xfrm>
            <a:prstGeom prst="flowChartAlternateProcess">
              <a:avLst/>
            </a:prstGeom>
            <a:solidFill>
              <a:srgbClr val="FFFFFF"/>
            </a:solidFill>
            <a:ln w="38100" cmpd="dbl">
              <a:solidFill>
                <a:srgbClr val="000000"/>
              </a:solidFill>
              <a:miter lim="800000"/>
              <a:headEnd/>
              <a:tailEnd/>
            </a:ln>
            <a:effectLst>
              <a:prstShdw prst="shdw13" dist="53882" dir="13500000">
                <a:srgbClr val="808080">
                  <a:alpha val="50000"/>
                </a:srgbClr>
              </a:prstShdw>
            </a:effectLst>
          </p:spPr>
          <p:txBody>
            <a:bodyPr rot="0" vert="horz" wrap="square" lIns="91440" tIns="45720" rIns="91440" bIns="45720" anchor="t" anchorCtr="0" upright="1">
              <a:noAutofit/>
            </a:bodyPr>
            <a:lstStyle/>
            <a:p>
              <a:pPr algn="ctr">
                <a:spcAft>
                  <a:spcPts val="0"/>
                </a:spcAft>
              </a:pPr>
              <a:r>
                <a:rPr lang="uk-UA" sz="1300" b="1" i="1" dirty="0">
                  <a:effectLst/>
                  <a:latin typeface="Times New Roman" panose="02020603050405020304" pitchFamily="18" charset="0"/>
                  <a:ea typeface="Times New Roman" panose="02020603050405020304" pitchFamily="18" charset="0"/>
                </a:rPr>
                <a:t>3. Змістовність магістерської роботи</a:t>
              </a:r>
              <a:endParaRPr lang="en-US" sz="1000" dirty="0">
                <a:effectLst/>
                <a:latin typeface="Times New Roman" panose="02020603050405020304" pitchFamily="18" charset="0"/>
                <a:ea typeface="Times New Roman" panose="02020603050405020304" pitchFamily="18" charset="0"/>
              </a:endParaRPr>
            </a:p>
          </p:txBody>
        </p:sp>
        <p:sp>
          <p:nvSpPr>
            <p:cNvPr id="4" name="AutoShape 51"/>
            <p:cNvSpPr>
              <a:spLocks noChangeArrowheads="1"/>
            </p:cNvSpPr>
            <p:nvPr/>
          </p:nvSpPr>
          <p:spPr bwMode="auto">
            <a:xfrm>
              <a:off x="3352800" y="200025"/>
              <a:ext cx="914400" cy="457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300" b="1">
                  <a:effectLst/>
                  <a:latin typeface="Times New Roman" panose="02020603050405020304" pitchFamily="18" charset="0"/>
                  <a:ea typeface="Times New Roman" panose="02020603050405020304" pitchFamily="18" charset="0"/>
                </a:rPr>
                <a:t>35</a:t>
              </a:r>
              <a:endParaRPr lang="en-US" sz="1000">
                <a:effectLst/>
                <a:latin typeface="Times New Roman" panose="02020603050405020304" pitchFamily="18" charset="0"/>
                <a:ea typeface="Times New Roman" panose="02020603050405020304" pitchFamily="18" charset="0"/>
              </a:endParaRPr>
            </a:p>
          </p:txBody>
        </p:sp>
        <p:cxnSp>
          <p:nvCxnSpPr>
            <p:cNvPr id="5" name="Line 67"/>
            <p:cNvCxnSpPr>
              <a:cxnSpLocks noChangeShapeType="1"/>
            </p:cNvCxnSpPr>
            <p:nvPr/>
          </p:nvCxnSpPr>
          <p:spPr bwMode="auto">
            <a:xfrm>
              <a:off x="3048000" y="390525"/>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6" name="AutoShape 47"/>
            <p:cNvSpPr>
              <a:spLocks noChangeArrowheads="1"/>
            </p:cNvSpPr>
            <p:nvPr/>
          </p:nvSpPr>
          <p:spPr bwMode="auto">
            <a:xfrm>
              <a:off x="352425" y="885825"/>
              <a:ext cx="2590800" cy="457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Розкриття теми</a:t>
              </a:r>
              <a:endParaRPr lang="en-US" sz="1000">
                <a:effectLst/>
                <a:latin typeface="Times New Roman" panose="02020603050405020304" pitchFamily="18" charset="0"/>
                <a:ea typeface="Times New Roman" panose="02020603050405020304" pitchFamily="18" charset="0"/>
              </a:endParaRPr>
            </a:p>
          </p:txBody>
        </p:sp>
        <p:sp>
          <p:nvSpPr>
            <p:cNvPr id="7" name="AutoShape 48"/>
            <p:cNvSpPr>
              <a:spLocks noChangeArrowheads="1"/>
            </p:cNvSpPr>
            <p:nvPr/>
          </p:nvSpPr>
          <p:spPr bwMode="auto">
            <a:xfrm>
              <a:off x="352425" y="1438275"/>
              <a:ext cx="2590800" cy="6858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Наявність теоретичної частини (грамотність і обґрунтованість застосування)</a:t>
              </a:r>
              <a:endParaRPr lang="en-US" sz="1000">
                <a:effectLst/>
                <a:latin typeface="Times New Roman" panose="02020603050405020304" pitchFamily="18" charset="0"/>
                <a:ea typeface="Times New Roman" panose="02020603050405020304" pitchFamily="18" charset="0"/>
              </a:endParaRPr>
            </a:p>
          </p:txBody>
        </p:sp>
        <p:sp>
          <p:nvSpPr>
            <p:cNvPr id="8" name="AutoShape 49"/>
            <p:cNvSpPr>
              <a:spLocks noChangeArrowheads="1"/>
            </p:cNvSpPr>
            <p:nvPr/>
          </p:nvSpPr>
          <p:spPr bwMode="auto">
            <a:xfrm>
              <a:off x="352425" y="2219325"/>
              <a:ext cx="2590800" cy="457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000">
                  <a:effectLst/>
                  <a:latin typeface="Times New Roman" panose="02020603050405020304" pitchFamily="18" charset="0"/>
                  <a:ea typeface="Times New Roman" panose="02020603050405020304" pitchFamily="18" charset="0"/>
                </a:rPr>
                <a:t>Наявність статистичних даних та їх аналіз</a:t>
              </a:r>
              <a:endParaRPr lang="en-US" sz="1000">
                <a:effectLst/>
                <a:latin typeface="Times New Roman" panose="02020603050405020304" pitchFamily="18" charset="0"/>
                <a:ea typeface="Times New Roman" panose="02020603050405020304" pitchFamily="18" charset="0"/>
              </a:endParaRPr>
            </a:p>
            <a:p>
              <a:pPr>
                <a:spcAft>
                  <a:spcPts val="0"/>
                </a:spcAft>
              </a:pPr>
              <a:r>
                <a:rPr lang="uk-UA" sz="11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sp>
          <p:nvSpPr>
            <p:cNvPr id="9" name="AutoShape 50"/>
            <p:cNvSpPr>
              <a:spLocks noChangeArrowheads="1"/>
            </p:cNvSpPr>
            <p:nvPr/>
          </p:nvSpPr>
          <p:spPr bwMode="auto">
            <a:xfrm>
              <a:off x="352425" y="2771775"/>
              <a:ext cx="2590800" cy="457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000">
                  <a:effectLst/>
                  <a:latin typeface="Times New Roman" panose="02020603050405020304" pitchFamily="18" charset="0"/>
                  <a:ea typeface="Times New Roman" panose="02020603050405020304" pitchFamily="18" charset="0"/>
                </a:rPr>
                <a:t>Наявність практичної частини (прикладного характеру роботи)</a:t>
              </a:r>
              <a:endParaRPr lang="en-US" sz="1000">
                <a:effectLst/>
                <a:latin typeface="Times New Roman" panose="02020603050405020304" pitchFamily="18" charset="0"/>
                <a:ea typeface="Times New Roman" panose="02020603050405020304" pitchFamily="18" charset="0"/>
              </a:endParaRPr>
            </a:p>
          </p:txBody>
        </p:sp>
        <p:sp>
          <p:nvSpPr>
            <p:cNvPr id="10" name="AutoShape 52"/>
            <p:cNvSpPr>
              <a:spLocks noChangeArrowheads="1"/>
            </p:cNvSpPr>
            <p:nvPr/>
          </p:nvSpPr>
          <p:spPr bwMode="auto">
            <a:xfrm>
              <a:off x="3324225" y="962025"/>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3</a:t>
              </a:r>
              <a:endParaRPr lang="en-US" sz="1000">
                <a:effectLst/>
                <a:latin typeface="Times New Roman" panose="02020603050405020304" pitchFamily="18" charset="0"/>
                <a:ea typeface="Times New Roman" panose="02020603050405020304" pitchFamily="18" charset="0"/>
              </a:endParaRPr>
            </a:p>
          </p:txBody>
        </p:sp>
        <p:sp>
          <p:nvSpPr>
            <p:cNvPr id="11" name="AutoShape 53"/>
            <p:cNvSpPr>
              <a:spLocks noChangeArrowheads="1"/>
            </p:cNvSpPr>
            <p:nvPr/>
          </p:nvSpPr>
          <p:spPr bwMode="auto">
            <a:xfrm>
              <a:off x="3324225" y="2266950"/>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4</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sp>
          <p:nvSpPr>
            <p:cNvPr id="12" name="AutoShape 62"/>
            <p:cNvSpPr>
              <a:spLocks noChangeArrowheads="1"/>
            </p:cNvSpPr>
            <p:nvPr/>
          </p:nvSpPr>
          <p:spPr bwMode="auto">
            <a:xfrm>
              <a:off x="3324225" y="1676400"/>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3</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13" name="Line 63"/>
            <p:cNvCxnSpPr>
              <a:cxnSpLocks noChangeShapeType="1"/>
            </p:cNvCxnSpPr>
            <p:nvPr/>
          </p:nvCxnSpPr>
          <p:spPr bwMode="auto">
            <a:xfrm>
              <a:off x="2943225" y="1200150"/>
              <a:ext cx="3810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4" name="Line 64"/>
            <p:cNvCxnSpPr>
              <a:cxnSpLocks noChangeShapeType="1"/>
            </p:cNvCxnSpPr>
            <p:nvPr/>
          </p:nvCxnSpPr>
          <p:spPr bwMode="auto">
            <a:xfrm>
              <a:off x="2943225" y="1828800"/>
              <a:ext cx="3810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5" name="Line 65"/>
            <p:cNvCxnSpPr>
              <a:cxnSpLocks noChangeShapeType="1"/>
            </p:cNvCxnSpPr>
            <p:nvPr/>
          </p:nvCxnSpPr>
          <p:spPr bwMode="auto">
            <a:xfrm>
              <a:off x="2943225" y="2428875"/>
              <a:ext cx="3810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6" name="Line 68"/>
            <p:cNvCxnSpPr>
              <a:cxnSpLocks noChangeShapeType="1"/>
            </p:cNvCxnSpPr>
            <p:nvPr/>
          </p:nvCxnSpPr>
          <p:spPr bwMode="auto">
            <a:xfrm>
              <a:off x="123825" y="685800"/>
              <a:ext cx="0" cy="502920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7" name="Line 70"/>
            <p:cNvCxnSpPr>
              <a:cxnSpLocks noChangeShapeType="1"/>
            </p:cNvCxnSpPr>
            <p:nvPr/>
          </p:nvCxnSpPr>
          <p:spPr bwMode="auto">
            <a:xfrm>
              <a:off x="123825" y="2495550"/>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8" name="Line 71"/>
            <p:cNvCxnSpPr>
              <a:cxnSpLocks noChangeShapeType="1"/>
            </p:cNvCxnSpPr>
            <p:nvPr/>
          </p:nvCxnSpPr>
          <p:spPr bwMode="auto">
            <a:xfrm>
              <a:off x="123825" y="1704975"/>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9" name="Line 72"/>
            <p:cNvCxnSpPr>
              <a:cxnSpLocks noChangeShapeType="1"/>
            </p:cNvCxnSpPr>
            <p:nvPr/>
          </p:nvCxnSpPr>
          <p:spPr bwMode="auto">
            <a:xfrm>
              <a:off x="123825" y="1152525"/>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0" name="AutoShape 54"/>
            <p:cNvSpPr>
              <a:spLocks noChangeArrowheads="1"/>
            </p:cNvSpPr>
            <p:nvPr/>
          </p:nvSpPr>
          <p:spPr bwMode="auto">
            <a:xfrm>
              <a:off x="3324225" y="2752725"/>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5</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21" name="Line 66"/>
            <p:cNvCxnSpPr>
              <a:cxnSpLocks noChangeShapeType="1"/>
            </p:cNvCxnSpPr>
            <p:nvPr/>
          </p:nvCxnSpPr>
          <p:spPr bwMode="auto">
            <a:xfrm>
              <a:off x="2943225" y="2905125"/>
              <a:ext cx="3810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2" name="AutoShape 90"/>
            <p:cNvSpPr>
              <a:spLocks noChangeArrowheads="1"/>
            </p:cNvSpPr>
            <p:nvPr/>
          </p:nvSpPr>
          <p:spPr bwMode="auto">
            <a:xfrm>
              <a:off x="352425" y="3248025"/>
              <a:ext cx="2590800" cy="457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000">
                  <a:effectLst/>
                  <a:latin typeface="Times New Roman" panose="02020603050405020304" pitchFamily="18" charset="0"/>
                  <a:ea typeface="Times New Roman" panose="02020603050405020304" pitchFamily="18" charset="0"/>
                </a:rPr>
                <a:t>Свіжість і актуальність бібліографічних джерел</a:t>
              </a:r>
              <a:endParaRPr lang="en-US" sz="1000">
                <a:effectLst/>
                <a:latin typeface="Times New Roman" panose="02020603050405020304" pitchFamily="18" charset="0"/>
                <a:ea typeface="Times New Roman" panose="02020603050405020304" pitchFamily="18" charset="0"/>
              </a:endParaRPr>
            </a:p>
          </p:txBody>
        </p:sp>
        <p:sp>
          <p:nvSpPr>
            <p:cNvPr id="23" name="AutoShape 96"/>
            <p:cNvSpPr>
              <a:spLocks noChangeArrowheads="1"/>
            </p:cNvSpPr>
            <p:nvPr/>
          </p:nvSpPr>
          <p:spPr bwMode="auto">
            <a:xfrm>
              <a:off x="3324225" y="3295650"/>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3</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24" name="Line 69"/>
            <p:cNvCxnSpPr>
              <a:cxnSpLocks noChangeShapeType="1"/>
            </p:cNvCxnSpPr>
            <p:nvPr/>
          </p:nvCxnSpPr>
          <p:spPr bwMode="auto">
            <a:xfrm>
              <a:off x="123825" y="3048000"/>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5" name="Line 141"/>
            <p:cNvCxnSpPr>
              <a:cxnSpLocks noChangeShapeType="1"/>
            </p:cNvCxnSpPr>
            <p:nvPr/>
          </p:nvCxnSpPr>
          <p:spPr bwMode="auto">
            <a:xfrm>
              <a:off x="2943225" y="3438525"/>
              <a:ext cx="3810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6" name="Line 101"/>
            <p:cNvCxnSpPr>
              <a:cxnSpLocks noChangeShapeType="1"/>
            </p:cNvCxnSpPr>
            <p:nvPr/>
          </p:nvCxnSpPr>
          <p:spPr bwMode="auto">
            <a:xfrm>
              <a:off x="123825" y="3505200"/>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7" name="AutoShape 91"/>
            <p:cNvSpPr>
              <a:spLocks noChangeArrowheads="1"/>
            </p:cNvSpPr>
            <p:nvPr/>
          </p:nvSpPr>
          <p:spPr bwMode="auto">
            <a:xfrm>
              <a:off x="352425" y="3771900"/>
              <a:ext cx="2590800" cy="457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000">
                  <a:effectLst/>
                  <a:latin typeface="Times New Roman" panose="02020603050405020304" pitchFamily="18" charset="0"/>
                  <a:ea typeface="Times New Roman" panose="02020603050405020304" pitchFamily="18" charset="0"/>
                </a:rPr>
                <a:t>Наявність проблематики та її вирішення</a:t>
              </a:r>
              <a:endParaRPr lang="en-US" sz="1000">
                <a:effectLst/>
                <a:latin typeface="Times New Roman" panose="02020603050405020304" pitchFamily="18" charset="0"/>
                <a:ea typeface="Times New Roman" panose="02020603050405020304" pitchFamily="18" charset="0"/>
              </a:endParaRPr>
            </a:p>
          </p:txBody>
        </p:sp>
        <p:sp>
          <p:nvSpPr>
            <p:cNvPr id="28" name="AutoShape 97"/>
            <p:cNvSpPr>
              <a:spLocks noChangeArrowheads="1"/>
            </p:cNvSpPr>
            <p:nvPr/>
          </p:nvSpPr>
          <p:spPr bwMode="auto">
            <a:xfrm>
              <a:off x="3324225" y="3819525"/>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5</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29" name="Line 102"/>
            <p:cNvCxnSpPr>
              <a:cxnSpLocks noChangeShapeType="1"/>
            </p:cNvCxnSpPr>
            <p:nvPr/>
          </p:nvCxnSpPr>
          <p:spPr bwMode="auto">
            <a:xfrm>
              <a:off x="123825" y="4048125"/>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0" name="Line 142"/>
            <p:cNvCxnSpPr>
              <a:cxnSpLocks noChangeShapeType="1"/>
            </p:cNvCxnSpPr>
            <p:nvPr/>
          </p:nvCxnSpPr>
          <p:spPr bwMode="auto">
            <a:xfrm>
              <a:off x="2943225" y="3981450"/>
              <a:ext cx="3810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31" name="AutoShape 92"/>
            <p:cNvSpPr>
              <a:spLocks noChangeArrowheads="1"/>
            </p:cNvSpPr>
            <p:nvPr/>
          </p:nvSpPr>
          <p:spPr bwMode="auto">
            <a:xfrm>
              <a:off x="352425" y="4314825"/>
              <a:ext cx="2590800" cy="457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Наявність власних розробок автора</a:t>
              </a:r>
              <a:endParaRPr lang="en-US" sz="1000">
                <a:effectLst/>
                <a:latin typeface="Times New Roman" panose="02020603050405020304" pitchFamily="18" charset="0"/>
                <a:ea typeface="Times New Roman" panose="02020603050405020304" pitchFamily="18" charset="0"/>
              </a:endParaRPr>
            </a:p>
          </p:txBody>
        </p:sp>
        <p:sp>
          <p:nvSpPr>
            <p:cNvPr id="32" name="AutoShape 93"/>
            <p:cNvSpPr>
              <a:spLocks noChangeArrowheads="1"/>
            </p:cNvSpPr>
            <p:nvPr/>
          </p:nvSpPr>
          <p:spPr bwMode="auto">
            <a:xfrm>
              <a:off x="352425" y="4857750"/>
              <a:ext cx="2590800" cy="457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000">
                  <a:effectLst/>
                  <a:latin typeface="Times New Roman" panose="02020603050405020304" pitchFamily="18" charset="0"/>
                  <a:ea typeface="Times New Roman" panose="02020603050405020304" pitchFamily="18" charset="0"/>
                </a:rPr>
                <a:t>Змістовність і структурованість вступу і висновків</a:t>
              </a:r>
              <a:endParaRPr lang="en-US" sz="1000">
                <a:effectLst/>
                <a:latin typeface="Times New Roman" panose="02020603050405020304" pitchFamily="18" charset="0"/>
                <a:ea typeface="Times New Roman" panose="02020603050405020304" pitchFamily="18" charset="0"/>
              </a:endParaRPr>
            </a:p>
          </p:txBody>
        </p:sp>
        <p:sp>
          <p:nvSpPr>
            <p:cNvPr id="33" name="AutoShape 98"/>
            <p:cNvSpPr>
              <a:spLocks noChangeArrowheads="1"/>
            </p:cNvSpPr>
            <p:nvPr/>
          </p:nvSpPr>
          <p:spPr bwMode="auto">
            <a:xfrm>
              <a:off x="3324225" y="4352925"/>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5</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sp>
          <p:nvSpPr>
            <p:cNvPr id="34" name="AutoShape 99"/>
            <p:cNvSpPr>
              <a:spLocks noChangeArrowheads="1"/>
            </p:cNvSpPr>
            <p:nvPr/>
          </p:nvSpPr>
          <p:spPr bwMode="auto">
            <a:xfrm>
              <a:off x="3324225" y="4895850"/>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3</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35" name="Line 103"/>
            <p:cNvCxnSpPr>
              <a:cxnSpLocks noChangeShapeType="1"/>
            </p:cNvCxnSpPr>
            <p:nvPr/>
          </p:nvCxnSpPr>
          <p:spPr bwMode="auto">
            <a:xfrm>
              <a:off x="123825" y="4572000"/>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6" name="Line 104"/>
            <p:cNvCxnSpPr>
              <a:cxnSpLocks noChangeShapeType="1"/>
            </p:cNvCxnSpPr>
            <p:nvPr/>
          </p:nvCxnSpPr>
          <p:spPr bwMode="auto">
            <a:xfrm>
              <a:off x="123825" y="5124450"/>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7" name="Line 143"/>
            <p:cNvCxnSpPr>
              <a:cxnSpLocks noChangeShapeType="1"/>
            </p:cNvCxnSpPr>
            <p:nvPr/>
          </p:nvCxnSpPr>
          <p:spPr bwMode="auto">
            <a:xfrm>
              <a:off x="2943225" y="4505325"/>
              <a:ext cx="3810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8" name="Line 144"/>
            <p:cNvCxnSpPr>
              <a:cxnSpLocks noChangeShapeType="1"/>
            </p:cNvCxnSpPr>
            <p:nvPr/>
          </p:nvCxnSpPr>
          <p:spPr bwMode="auto">
            <a:xfrm>
              <a:off x="2943225" y="5057775"/>
              <a:ext cx="3810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39" name="AutoShape 94"/>
            <p:cNvSpPr>
              <a:spLocks noChangeArrowheads="1"/>
            </p:cNvSpPr>
            <p:nvPr/>
          </p:nvSpPr>
          <p:spPr bwMode="auto">
            <a:xfrm>
              <a:off x="352425" y="5410200"/>
              <a:ext cx="2590800" cy="6858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Критичний огляд джерел (аналіз статей, погляди експертів, Інтернет-джерела)</a:t>
              </a:r>
              <a:endParaRPr lang="en-US" sz="1000">
                <a:effectLst/>
                <a:latin typeface="Times New Roman" panose="02020603050405020304" pitchFamily="18" charset="0"/>
                <a:ea typeface="Times New Roman" panose="02020603050405020304" pitchFamily="18" charset="0"/>
              </a:endParaRPr>
            </a:p>
          </p:txBody>
        </p:sp>
        <p:cxnSp>
          <p:nvCxnSpPr>
            <p:cNvPr id="40" name="Line 145"/>
            <p:cNvCxnSpPr>
              <a:cxnSpLocks noChangeShapeType="1"/>
            </p:cNvCxnSpPr>
            <p:nvPr/>
          </p:nvCxnSpPr>
          <p:spPr bwMode="auto">
            <a:xfrm>
              <a:off x="2943225" y="5686425"/>
              <a:ext cx="3810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41" name="Line 95"/>
            <p:cNvCxnSpPr>
              <a:cxnSpLocks noChangeShapeType="1"/>
            </p:cNvCxnSpPr>
            <p:nvPr/>
          </p:nvCxnSpPr>
          <p:spPr bwMode="auto">
            <a:xfrm>
              <a:off x="123825" y="5715000"/>
              <a:ext cx="2286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grpSp>
      <p:sp>
        <p:nvSpPr>
          <p:cNvPr id="42" name="AutoShape 100"/>
          <p:cNvSpPr>
            <a:spLocks noChangeArrowheads="1"/>
          </p:cNvSpPr>
          <p:nvPr/>
        </p:nvSpPr>
        <p:spPr bwMode="auto">
          <a:xfrm>
            <a:off x="5120201" y="5849230"/>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4</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grpSp>
        <p:nvGrpSpPr>
          <p:cNvPr id="43" name="Групувати 42"/>
          <p:cNvGrpSpPr/>
          <p:nvPr/>
        </p:nvGrpSpPr>
        <p:grpSpPr>
          <a:xfrm>
            <a:off x="6949000" y="400930"/>
            <a:ext cx="4267200" cy="5734050"/>
            <a:chOff x="0" y="0"/>
            <a:chExt cx="4267200" cy="5734050"/>
          </a:xfrm>
        </p:grpSpPr>
        <p:sp>
          <p:nvSpPr>
            <p:cNvPr id="44" name="AutoShape 56"/>
            <p:cNvSpPr>
              <a:spLocks noChangeArrowheads="1"/>
            </p:cNvSpPr>
            <p:nvPr/>
          </p:nvSpPr>
          <p:spPr bwMode="auto">
            <a:xfrm>
              <a:off x="3429000" y="133350"/>
              <a:ext cx="838200" cy="457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300" b="1">
                  <a:effectLst/>
                  <a:latin typeface="Times New Roman" panose="02020603050405020304" pitchFamily="18" charset="0"/>
                  <a:ea typeface="Times New Roman" panose="02020603050405020304" pitchFamily="18" charset="0"/>
                </a:rPr>
                <a:t>30</a:t>
              </a:r>
              <a:endParaRPr lang="en-US" sz="1000">
                <a:effectLst/>
                <a:latin typeface="Times New Roman" panose="02020603050405020304" pitchFamily="18" charset="0"/>
                <a:ea typeface="Times New Roman" panose="02020603050405020304" pitchFamily="18" charset="0"/>
              </a:endParaRPr>
            </a:p>
          </p:txBody>
        </p:sp>
        <p:sp>
          <p:nvSpPr>
            <p:cNvPr id="45" name="AutoShape 55"/>
            <p:cNvSpPr>
              <a:spLocks noChangeArrowheads="1"/>
            </p:cNvSpPr>
            <p:nvPr/>
          </p:nvSpPr>
          <p:spPr bwMode="auto">
            <a:xfrm>
              <a:off x="0" y="0"/>
              <a:ext cx="3124200" cy="685800"/>
            </a:xfrm>
            <a:prstGeom prst="flowChartAlternateProcess">
              <a:avLst/>
            </a:prstGeom>
            <a:solidFill>
              <a:srgbClr val="FFFFFF"/>
            </a:solidFill>
            <a:ln w="38100" cmpd="dbl">
              <a:solidFill>
                <a:srgbClr val="000000"/>
              </a:solidFill>
              <a:miter lim="800000"/>
              <a:headEnd/>
              <a:tailEnd/>
            </a:ln>
            <a:effectLst>
              <a:prstShdw prst="shdw13" dist="53882" dir="13500000">
                <a:srgbClr val="808080">
                  <a:alpha val="50000"/>
                </a:srgbClr>
              </a:prstShdw>
            </a:effectLst>
          </p:spPr>
          <p:txBody>
            <a:bodyPr rot="0" vert="horz" wrap="square" lIns="91440" tIns="45720" rIns="91440" bIns="45720" anchor="t" anchorCtr="0" upright="1">
              <a:noAutofit/>
            </a:bodyPr>
            <a:lstStyle/>
            <a:p>
              <a:pPr algn="ctr">
                <a:spcAft>
                  <a:spcPts val="0"/>
                </a:spcAft>
              </a:pPr>
              <a:r>
                <a:rPr lang="uk-UA" sz="1300" b="1" i="1" dirty="0">
                  <a:effectLst/>
                  <a:latin typeface="Times New Roman" panose="02020603050405020304" pitchFamily="18" charset="0"/>
                  <a:ea typeface="Times New Roman" panose="02020603050405020304" pitchFamily="18" charset="0"/>
                </a:rPr>
                <a:t>4. Науково-практична значущість магістерської роботи</a:t>
              </a:r>
              <a:endParaRPr lang="en-US" sz="1000" dirty="0">
                <a:effectLst/>
                <a:latin typeface="Times New Roman" panose="02020603050405020304" pitchFamily="18" charset="0"/>
                <a:ea typeface="Times New Roman" panose="02020603050405020304" pitchFamily="18" charset="0"/>
              </a:endParaRPr>
            </a:p>
          </p:txBody>
        </p:sp>
        <p:cxnSp>
          <p:nvCxnSpPr>
            <p:cNvPr id="46" name="Line 80"/>
            <p:cNvCxnSpPr>
              <a:cxnSpLocks noChangeShapeType="1"/>
            </p:cNvCxnSpPr>
            <p:nvPr/>
          </p:nvCxnSpPr>
          <p:spPr bwMode="auto">
            <a:xfrm>
              <a:off x="3124200" y="314325"/>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47" name="AutoShape 57"/>
            <p:cNvSpPr>
              <a:spLocks noChangeArrowheads="1"/>
            </p:cNvSpPr>
            <p:nvPr/>
          </p:nvSpPr>
          <p:spPr bwMode="auto">
            <a:xfrm>
              <a:off x="3495675" y="990600"/>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3</a:t>
              </a:r>
              <a:endParaRPr lang="en-US" sz="1000">
                <a:effectLst/>
                <a:latin typeface="Times New Roman" panose="02020603050405020304" pitchFamily="18" charset="0"/>
                <a:ea typeface="Times New Roman" panose="02020603050405020304" pitchFamily="18" charset="0"/>
              </a:endParaRPr>
            </a:p>
          </p:txBody>
        </p:sp>
        <p:sp>
          <p:nvSpPr>
            <p:cNvPr id="48" name="AutoShape 58"/>
            <p:cNvSpPr>
              <a:spLocks noChangeArrowheads="1"/>
            </p:cNvSpPr>
            <p:nvPr/>
          </p:nvSpPr>
          <p:spPr bwMode="auto">
            <a:xfrm>
              <a:off x="3495675" y="1628775"/>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3</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sp>
          <p:nvSpPr>
            <p:cNvPr id="49" name="AutoShape 59"/>
            <p:cNvSpPr>
              <a:spLocks noChangeArrowheads="1"/>
            </p:cNvSpPr>
            <p:nvPr/>
          </p:nvSpPr>
          <p:spPr bwMode="auto">
            <a:xfrm>
              <a:off x="523875" y="2171700"/>
              <a:ext cx="2667000" cy="5334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 Визначення об</a:t>
              </a:r>
              <a:r>
                <a:rPr lang="en-US" sz="1100">
                  <a:effectLst/>
                  <a:latin typeface="Times New Roman" panose="02020603050405020304" pitchFamily="18" charset="0"/>
                  <a:ea typeface="Times New Roman" panose="02020603050405020304" pitchFamily="18" charset="0"/>
                </a:rPr>
                <a:t>’</a:t>
              </a:r>
              <a:r>
                <a:rPr lang="uk-UA" sz="1100">
                  <a:effectLst/>
                  <a:latin typeface="Times New Roman" panose="02020603050405020304" pitchFamily="18" charset="0"/>
                  <a:ea typeface="Times New Roman" panose="02020603050405020304" pitchFamily="18" charset="0"/>
                </a:rPr>
                <a:t>єкту і предмету дослідження</a:t>
              </a:r>
              <a:endParaRPr lang="en-US" sz="1000">
                <a:effectLst/>
                <a:latin typeface="Times New Roman" panose="02020603050405020304" pitchFamily="18" charset="0"/>
                <a:ea typeface="Times New Roman" panose="02020603050405020304" pitchFamily="18" charset="0"/>
              </a:endParaRPr>
            </a:p>
          </p:txBody>
        </p:sp>
        <p:sp>
          <p:nvSpPr>
            <p:cNvPr id="50" name="AutoShape 60"/>
            <p:cNvSpPr>
              <a:spLocks noChangeArrowheads="1"/>
            </p:cNvSpPr>
            <p:nvPr/>
          </p:nvSpPr>
          <p:spPr bwMode="auto">
            <a:xfrm>
              <a:off x="523875" y="914400"/>
              <a:ext cx="2667000" cy="4572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 Актуальність і обґрунтованість теми</a:t>
              </a:r>
              <a:endParaRPr lang="en-US" sz="1000">
                <a:effectLst/>
                <a:latin typeface="Times New Roman" panose="02020603050405020304" pitchFamily="18" charset="0"/>
                <a:ea typeface="Times New Roman" panose="02020603050405020304" pitchFamily="18" charset="0"/>
              </a:endParaRPr>
            </a:p>
          </p:txBody>
        </p:sp>
        <p:sp>
          <p:nvSpPr>
            <p:cNvPr id="51" name="AutoShape 61"/>
            <p:cNvSpPr>
              <a:spLocks noChangeArrowheads="1"/>
            </p:cNvSpPr>
            <p:nvPr/>
          </p:nvSpPr>
          <p:spPr bwMode="auto">
            <a:xfrm>
              <a:off x="523875" y="1466850"/>
              <a:ext cx="2667000" cy="6096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 Постановка проблеми, мета,  завдання дослідження</a:t>
              </a:r>
              <a:endParaRPr lang="en-US" sz="1000">
                <a:effectLst/>
                <a:latin typeface="Times New Roman" panose="02020603050405020304" pitchFamily="18" charset="0"/>
                <a:ea typeface="Times New Roman" panose="02020603050405020304" pitchFamily="18" charset="0"/>
              </a:endParaRPr>
            </a:p>
          </p:txBody>
        </p:sp>
        <p:sp>
          <p:nvSpPr>
            <p:cNvPr id="52" name="AutoShape 73"/>
            <p:cNvSpPr>
              <a:spLocks noChangeArrowheads="1"/>
            </p:cNvSpPr>
            <p:nvPr/>
          </p:nvSpPr>
          <p:spPr bwMode="auto">
            <a:xfrm>
              <a:off x="523875" y="2800350"/>
              <a:ext cx="2667000" cy="5334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 Відповідність назви, структури і змісту роботи</a:t>
              </a:r>
              <a:endParaRPr lang="en-US" sz="1000">
                <a:effectLst/>
                <a:latin typeface="Times New Roman" panose="02020603050405020304" pitchFamily="18" charset="0"/>
                <a:ea typeface="Times New Roman" panose="02020603050405020304" pitchFamily="18" charset="0"/>
              </a:endParaRPr>
            </a:p>
          </p:txBody>
        </p:sp>
        <p:sp>
          <p:nvSpPr>
            <p:cNvPr id="53" name="AutoShape 75"/>
            <p:cNvSpPr>
              <a:spLocks noChangeArrowheads="1"/>
            </p:cNvSpPr>
            <p:nvPr/>
          </p:nvSpPr>
          <p:spPr bwMode="auto">
            <a:xfrm>
              <a:off x="3495675" y="2247900"/>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2</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54" name="Line 78"/>
            <p:cNvCxnSpPr>
              <a:cxnSpLocks noChangeShapeType="1"/>
            </p:cNvCxnSpPr>
            <p:nvPr/>
          </p:nvCxnSpPr>
          <p:spPr bwMode="auto">
            <a:xfrm>
              <a:off x="219075" y="685800"/>
              <a:ext cx="0" cy="472440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55" name="Line 79"/>
            <p:cNvCxnSpPr>
              <a:cxnSpLocks noChangeShapeType="1"/>
            </p:cNvCxnSpPr>
            <p:nvPr/>
          </p:nvCxnSpPr>
          <p:spPr bwMode="auto">
            <a:xfrm>
              <a:off x="219075" y="1152525"/>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56" name="Line 81"/>
            <p:cNvCxnSpPr>
              <a:cxnSpLocks noChangeShapeType="1"/>
            </p:cNvCxnSpPr>
            <p:nvPr/>
          </p:nvCxnSpPr>
          <p:spPr bwMode="auto">
            <a:xfrm>
              <a:off x="3190875" y="1228725"/>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57" name="Line 82"/>
            <p:cNvCxnSpPr>
              <a:cxnSpLocks noChangeShapeType="1"/>
            </p:cNvCxnSpPr>
            <p:nvPr/>
          </p:nvCxnSpPr>
          <p:spPr bwMode="auto">
            <a:xfrm>
              <a:off x="3190875" y="1781175"/>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58" name="Line 83"/>
            <p:cNvCxnSpPr>
              <a:cxnSpLocks noChangeShapeType="1"/>
            </p:cNvCxnSpPr>
            <p:nvPr/>
          </p:nvCxnSpPr>
          <p:spPr bwMode="auto">
            <a:xfrm>
              <a:off x="219075" y="1781175"/>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59" name="Line 84"/>
            <p:cNvCxnSpPr>
              <a:cxnSpLocks noChangeShapeType="1"/>
            </p:cNvCxnSpPr>
            <p:nvPr/>
          </p:nvCxnSpPr>
          <p:spPr bwMode="auto">
            <a:xfrm>
              <a:off x="219075" y="2495550"/>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60" name="Line 87"/>
            <p:cNvCxnSpPr>
              <a:cxnSpLocks noChangeShapeType="1"/>
            </p:cNvCxnSpPr>
            <p:nvPr/>
          </p:nvCxnSpPr>
          <p:spPr bwMode="auto">
            <a:xfrm>
              <a:off x="3190875" y="2409825"/>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61" name="AutoShape 76"/>
            <p:cNvSpPr>
              <a:spLocks noChangeArrowheads="1"/>
            </p:cNvSpPr>
            <p:nvPr/>
          </p:nvSpPr>
          <p:spPr bwMode="auto">
            <a:xfrm>
              <a:off x="3495675" y="2819400"/>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3</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sp>
          <p:nvSpPr>
            <p:cNvPr id="62" name="AutoShape 74"/>
            <p:cNvSpPr>
              <a:spLocks noChangeArrowheads="1"/>
            </p:cNvSpPr>
            <p:nvPr/>
          </p:nvSpPr>
          <p:spPr bwMode="auto">
            <a:xfrm>
              <a:off x="523875" y="3362325"/>
              <a:ext cx="2667000" cy="5334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 Логіка викладу матеріалу – від теорії до практики</a:t>
              </a:r>
              <a:endParaRPr lang="en-US" sz="1000">
                <a:effectLst/>
                <a:latin typeface="Times New Roman" panose="02020603050405020304" pitchFamily="18" charset="0"/>
                <a:ea typeface="Times New Roman" panose="02020603050405020304" pitchFamily="18" charset="0"/>
              </a:endParaRPr>
            </a:p>
          </p:txBody>
        </p:sp>
        <p:cxnSp>
          <p:nvCxnSpPr>
            <p:cNvPr id="63" name="Line 85"/>
            <p:cNvCxnSpPr>
              <a:cxnSpLocks noChangeShapeType="1"/>
            </p:cNvCxnSpPr>
            <p:nvPr/>
          </p:nvCxnSpPr>
          <p:spPr bwMode="auto">
            <a:xfrm>
              <a:off x="219075" y="2971800"/>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64" name="Line 88"/>
            <p:cNvCxnSpPr>
              <a:cxnSpLocks noChangeShapeType="1"/>
            </p:cNvCxnSpPr>
            <p:nvPr/>
          </p:nvCxnSpPr>
          <p:spPr bwMode="auto">
            <a:xfrm>
              <a:off x="3190875" y="3048000"/>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65" name="AutoShape 77"/>
            <p:cNvSpPr>
              <a:spLocks noChangeArrowheads="1"/>
            </p:cNvSpPr>
            <p:nvPr/>
          </p:nvSpPr>
          <p:spPr bwMode="auto">
            <a:xfrm>
              <a:off x="3495675" y="3438525"/>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4</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66" name="Line 89"/>
            <p:cNvCxnSpPr>
              <a:cxnSpLocks noChangeShapeType="1"/>
            </p:cNvCxnSpPr>
            <p:nvPr/>
          </p:nvCxnSpPr>
          <p:spPr bwMode="auto">
            <a:xfrm>
              <a:off x="3190875" y="3581400"/>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67" name="Line 86"/>
            <p:cNvCxnSpPr>
              <a:cxnSpLocks noChangeShapeType="1"/>
            </p:cNvCxnSpPr>
            <p:nvPr/>
          </p:nvCxnSpPr>
          <p:spPr bwMode="auto">
            <a:xfrm>
              <a:off x="219075" y="3648075"/>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68" name="AutoShape 111"/>
            <p:cNvSpPr>
              <a:spLocks noChangeArrowheads="1"/>
            </p:cNvSpPr>
            <p:nvPr/>
          </p:nvSpPr>
          <p:spPr bwMode="auto">
            <a:xfrm>
              <a:off x="3495675" y="4048125"/>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3</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sp>
          <p:nvSpPr>
            <p:cNvPr id="69" name="AutoShape 105"/>
            <p:cNvSpPr>
              <a:spLocks noChangeArrowheads="1"/>
            </p:cNvSpPr>
            <p:nvPr/>
          </p:nvSpPr>
          <p:spPr bwMode="auto">
            <a:xfrm>
              <a:off x="523875" y="3962400"/>
              <a:ext cx="2667000" cy="5334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 Новизна даних</a:t>
              </a:r>
              <a:endParaRPr lang="en-US" sz="1000">
                <a:effectLst/>
                <a:latin typeface="Times New Roman" panose="02020603050405020304" pitchFamily="18" charset="0"/>
                <a:ea typeface="Times New Roman" panose="02020603050405020304" pitchFamily="18" charset="0"/>
              </a:endParaRPr>
            </a:p>
          </p:txBody>
        </p:sp>
        <p:cxnSp>
          <p:nvCxnSpPr>
            <p:cNvPr id="70" name="Line 114"/>
            <p:cNvCxnSpPr>
              <a:cxnSpLocks noChangeShapeType="1"/>
            </p:cNvCxnSpPr>
            <p:nvPr/>
          </p:nvCxnSpPr>
          <p:spPr bwMode="auto">
            <a:xfrm>
              <a:off x="3190875" y="4191000"/>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71" name="Line 108"/>
            <p:cNvCxnSpPr>
              <a:cxnSpLocks noChangeShapeType="1"/>
            </p:cNvCxnSpPr>
            <p:nvPr/>
          </p:nvCxnSpPr>
          <p:spPr bwMode="auto">
            <a:xfrm>
              <a:off x="219075" y="4191000"/>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72" name="AutoShape 106"/>
            <p:cNvSpPr>
              <a:spLocks noChangeArrowheads="1"/>
            </p:cNvSpPr>
            <p:nvPr/>
          </p:nvSpPr>
          <p:spPr bwMode="auto">
            <a:xfrm>
              <a:off x="523875" y="4572000"/>
              <a:ext cx="2667000" cy="5334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 Новизна поданої роботи: наукова, практична, методологічна</a:t>
              </a:r>
              <a:endParaRPr lang="en-US" sz="1000">
                <a:effectLst/>
                <a:latin typeface="Times New Roman" panose="02020603050405020304" pitchFamily="18" charset="0"/>
                <a:ea typeface="Times New Roman" panose="02020603050405020304" pitchFamily="18" charset="0"/>
              </a:endParaRPr>
            </a:p>
          </p:txBody>
        </p:sp>
        <p:cxnSp>
          <p:nvCxnSpPr>
            <p:cNvPr id="73" name="Line 109"/>
            <p:cNvCxnSpPr>
              <a:cxnSpLocks noChangeShapeType="1"/>
            </p:cNvCxnSpPr>
            <p:nvPr/>
          </p:nvCxnSpPr>
          <p:spPr bwMode="auto">
            <a:xfrm>
              <a:off x="219075" y="4810125"/>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74" name="AutoShape 112"/>
            <p:cNvSpPr>
              <a:spLocks noChangeArrowheads="1"/>
            </p:cNvSpPr>
            <p:nvPr/>
          </p:nvSpPr>
          <p:spPr bwMode="auto">
            <a:xfrm>
              <a:off x="3495675" y="4648200"/>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6</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75" name="Line 115"/>
            <p:cNvCxnSpPr>
              <a:cxnSpLocks noChangeShapeType="1"/>
            </p:cNvCxnSpPr>
            <p:nvPr/>
          </p:nvCxnSpPr>
          <p:spPr bwMode="auto">
            <a:xfrm>
              <a:off x="3190875" y="4886325"/>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76" name="AutoShape 107"/>
            <p:cNvSpPr>
              <a:spLocks noChangeArrowheads="1"/>
            </p:cNvSpPr>
            <p:nvPr/>
          </p:nvSpPr>
          <p:spPr bwMode="auto">
            <a:xfrm>
              <a:off x="523875" y="5200650"/>
              <a:ext cx="2667000" cy="5334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spcAft>
                  <a:spcPts val="0"/>
                </a:spcAft>
              </a:pPr>
              <a:r>
                <a:rPr lang="uk-UA" sz="1100">
                  <a:effectLst/>
                  <a:latin typeface="Times New Roman" panose="02020603050405020304" pitchFamily="18" charset="0"/>
                  <a:ea typeface="Times New Roman" panose="02020603050405020304" pitchFamily="18" charset="0"/>
                </a:rPr>
                <a:t> Наявність пропозицій і розробок автора</a:t>
              </a:r>
              <a:endParaRPr lang="en-US" sz="1000">
                <a:effectLst/>
                <a:latin typeface="Times New Roman" panose="02020603050405020304" pitchFamily="18" charset="0"/>
                <a:ea typeface="Times New Roman" panose="02020603050405020304" pitchFamily="18" charset="0"/>
              </a:endParaRPr>
            </a:p>
          </p:txBody>
        </p:sp>
        <p:sp>
          <p:nvSpPr>
            <p:cNvPr id="77" name="AutoShape 113"/>
            <p:cNvSpPr>
              <a:spLocks noChangeArrowheads="1"/>
            </p:cNvSpPr>
            <p:nvPr/>
          </p:nvSpPr>
          <p:spPr bwMode="auto">
            <a:xfrm>
              <a:off x="3495675" y="5286375"/>
              <a:ext cx="762000" cy="381000"/>
            </a:xfrm>
            <a:prstGeom prst="flowChartAlternateProcess">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uk-UA" sz="1200">
                  <a:effectLst/>
                  <a:latin typeface="Times New Roman" panose="02020603050405020304" pitchFamily="18" charset="0"/>
                  <a:ea typeface="Times New Roman" panose="02020603050405020304" pitchFamily="18" charset="0"/>
                </a:rPr>
                <a:t>6</a:t>
              </a:r>
              <a:endParaRPr lang="en-US" sz="1000">
                <a:effectLst/>
                <a:latin typeface="Times New Roman" panose="02020603050405020304" pitchFamily="18" charset="0"/>
                <a:ea typeface="Times New Roman" panose="02020603050405020304" pitchFamily="18" charset="0"/>
              </a:endParaRPr>
            </a:p>
            <a:p>
              <a:pPr>
                <a:spcAft>
                  <a:spcPts val="0"/>
                </a:spcAft>
              </a:pPr>
              <a:r>
                <a:rPr lang="ru-RU" sz="1200">
                  <a:effectLst/>
                  <a:latin typeface="Times New Roman" panose="02020603050405020304" pitchFamily="18" charset="0"/>
                  <a:ea typeface="Times New Roman" panose="02020603050405020304" pitchFamily="18" charset="0"/>
                </a:rPr>
                <a:t> </a:t>
              </a:r>
              <a:endParaRPr lang="en-US" sz="1000">
                <a:effectLst/>
                <a:latin typeface="Times New Roman" panose="02020603050405020304" pitchFamily="18" charset="0"/>
                <a:ea typeface="Times New Roman" panose="02020603050405020304" pitchFamily="18" charset="0"/>
              </a:endParaRPr>
            </a:p>
          </p:txBody>
        </p:sp>
        <p:cxnSp>
          <p:nvCxnSpPr>
            <p:cNvPr id="78" name="Line 116"/>
            <p:cNvCxnSpPr>
              <a:cxnSpLocks noChangeShapeType="1"/>
            </p:cNvCxnSpPr>
            <p:nvPr/>
          </p:nvCxnSpPr>
          <p:spPr bwMode="auto">
            <a:xfrm>
              <a:off x="3190875" y="5438775"/>
              <a:ext cx="304800" cy="0"/>
            </a:xfrm>
            <a:prstGeom prst="line">
              <a:avLst/>
            </a:prstGeom>
            <a:noFill/>
            <a:ln w="3175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79" name="Line 110"/>
            <p:cNvCxnSpPr>
              <a:cxnSpLocks noChangeShapeType="1"/>
            </p:cNvCxnSpPr>
            <p:nvPr/>
          </p:nvCxnSpPr>
          <p:spPr bwMode="auto">
            <a:xfrm>
              <a:off x="219075" y="5410200"/>
              <a:ext cx="304800" cy="0"/>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grpSp>
    </p:spTree>
    <p:extLst>
      <p:ext uri="{BB962C8B-B14F-4D97-AF65-F5344CB8AC3E}">
        <p14:creationId xmlns:p14="http://schemas.microsoft.com/office/powerpoint/2010/main" val="3403780865"/>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131</TotalTime>
  <Words>2018</Words>
  <Application>Microsoft Office PowerPoint</Application>
  <PresentationFormat>Широкий екран</PresentationFormat>
  <Paragraphs>262</Paragraphs>
  <Slides>12</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12</vt:i4>
      </vt:variant>
    </vt:vector>
  </HeadingPairs>
  <TitlesOfParts>
    <vt:vector size="19" baseType="lpstr">
      <vt:lpstr>Arial</vt:lpstr>
      <vt:lpstr>Calibri</vt:lpstr>
      <vt:lpstr>Times New Roman</vt:lpstr>
      <vt:lpstr>Trebuchet MS</vt:lpstr>
      <vt:lpstr>Wingdings</vt:lpstr>
      <vt:lpstr>Wingdings 3</vt:lpstr>
      <vt:lpstr>Грань</vt:lpstr>
      <vt:lpstr>МЕТОДИЧНІ РЕКОМЕНДАЦІЇ  ДО НАПИСАННЯ ТА ЗАХИСТУ ВИПУСКНОЇ КВАЛІФІКАЦІЙНОЇ  РОБОТИ ІЗ  СПЕЦІАЛЬНОСТІ 073 «МЕНЕДЖМЕНТ» ДРУГОГО (МАГІСТЕРСЬКОГО) РІВНЯ ВИЩОЇ ОСВІТИ </vt:lpstr>
      <vt:lpstr>Презентація PowerPoint</vt:lpstr>
      <vt:lpstr>Структура випускної роботи </vt:lpstr>
      <vt:lpstr>Презентація PowerPoint</vt:lpstr>
      <vt:lpstr>Презентація PowerPoint</vt:lpstr>
      <vt:lpstr>Основні етапи виконання магістерської роботи передбачають наступне: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МЕТОДИЧНІ РЕКОМЕНДАЦІЇ  ДО НАПИСАННЯ ТА ЗАХИСТУ БАКАЛАВРСЬКОЇ РОБОТИ ІЗ  СПЕЦІАЛЬНОСТІ 073 «МЕНЕДЖМЕНТ» </dc:title>
  <dc:creator>GrandUser</dc:creator>
  <cp:lastModifiedBy>1</cp:lastModifiedBy>
  <cp:revision>21</cp:revision>
  <dcterms:created xsi:type="dcterms:W3CDTF">2020-05-20T10:32:45Z</dcterms:created>
  <dcterms:modified xsi:type="dcterms:W3CDTF">2020-10-21T06:26:59Z</dcterms:modified>
</cp:coreProperties>
</file>