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4" r:id="rId10"/>
    <p:sldId id="265" r:id="rId11"/>
    <p:sldId id="266" r:id="rId12"/>
    <p:sldId id="267" r:id="rId13"/>
    <p:sldId id="268" r:id="rId14"/>
    <p:sldId id="271" r:id="rId15"/>
    <p:sldId id="270" r:id="rId16"/>
    <p:sldId id="277" r:id="rId17"/>
    <p:sldId id="278" r:id="rId18"/>
    <p:sldId id="279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254F-2DB7-4821-B961-A0AC57E4E588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CE62-D0C4-4D1A-A3CE-0A760578F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254F-2DB7-4821-B961-A0AC57E4E588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CE62-D0C4-4D1A-A3CE-0A760578F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254F-2DB7-4821-B961-A0AC57E4E588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CE62-D0C4-4D1A-A3CE-0A760578F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254F-2DB7-4821-B961-A0AC57E4E588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CE62-D0C4-4D1A-A3CE-0A760578F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254F-2DB7-4821-B961-A0AC57E4E588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AC7CE62-D0C4-4D1A-A3CE-0A760578F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254F-2DB7-4821-B961-A0AC57E4E588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CE62-D0C4-4D1A-A3CE-0A760578F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254F-2DB7-4821-B961-A0AC57E4E588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CE62-D0C4-4D1A-A3CE-0A760578F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254F-2DB7-4821-B961-A0AC57E4E588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CE62-D0C4-4D1A-A3CE-0A760578F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254F-2DB7-4821-B961-A0AC57E4E588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CE62-D0C4-4D1A-A3CE-0A760578F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254F-2DB7-4821-B961-A0AC57E4E588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CE62-D0C4-4D1A-A3CE-0A760578F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254F-2DB7-4821-B961-A0AC57E4E588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CE62-D0C4-4D1A-A3CE-0A760578F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9A254F-2DB7-4821-B961-A0AC57E4E588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AC7CE62-D0C4-4D1A-A3CE-0A760578F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AppData\Local\Microsoft\Windows\Temporary%20Internet%20Files\Content.IE5\2BLAQZ54\02e00dc9751705%5b1%5d.mp3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google.com/maps/place/%D0%95%D0%BA%D0%BE%D0%BD%D0%BE%D0%BC%D1%96%D1%87%D0%BD%D0%B8%D0%B9+%D1%84%D0%B0%D0%BA%D1%83%D0%BB%D1%8C%D1%82%D0%B5%D1%82+%D0%A7%D0%9D%D0%A3+%D1%96%D0%BC.+%D0%AE.%D0%A4%D0%B5%D0%B4%D1%8C%D0%BA%D0%BE%D0%B2%D0%B8%D1%87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02e00dc9751705[1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27" name="Picture 3" descr="D:\My documentz\Моя папка\Університет\Сайт кафедри\Віртуальний день відкритих дверей\Фото для презентації\0zIAkJte4v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353292"/>
            <a:ext cx="6984775" cy="4244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2132856"/>
          </a:xfrm>
          <a:prstGeom prst="rect">
            <a:avLst/>
          </a:prstGeom>
          <a:gradFill flip="none" rotWithShape="1">
            <a:gsLst>
              <a:gs pos="1700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D:\My documentz\Моя папка\Університет\Сайт кафедри\Віртуальний день відкритих дверей\Фото для презентації\Герб_кафедри_ОА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051720" cy="20517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95736" y="1"/>
            <a:ext cx="6624736" cy="2215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/>
              <a:t>ШАНОВНІ </a:t>
            </a:r>
            <a:r>
              <a:rPr lang="uk-UA" sz="1600" b="1" dirty="0" smtClean="0"/>
              <a:t>АБІТУРІЄНТИ!</a:t>
            </a:r>
            <a:endParaRPr lang="ru-RU" sz="1600" dirty="0"/>
          </a:p>
          <a:p>
            <a:pPr algn="ctr"/>
            <a:r>
              <a:rPr lang="uk-UA" sz="2100" b="1" dirty="0"/>
              <a:t>КАФЕДРА ОБЛІКУ, АНАЛІЗУ І </a:t>
            </a:r>
            <a:r>
              <a:rPr lang="uk-UA" sz="2100" b="1" dirty="0" smtClean="0"/>
              <a:t>АУДИТУ</a:t>
            </a:r>
          </a:p>
          <a:p>
            <a:pPr algn="ctr"/>
            <a:r>
              <a:rPr lang="uk-UA" sz="2100" b="1" dirty="0" smtClean="0"/>
              <a:t>ЕКОНОМІЧНОГО ФАКУЛЬТЕТУ</a:t>
            </a:r>
            <a:endParaRPr lang="ru-RU" sz="2100" dirty="0"/>
          </a:p>
          <a:p>
            <a:pPr algn="ctr"/>
            <a:r>
              <a:rPr lang="uk-UA" sz="1600" b="1" dirty="0" smtClean="0"/>
              <a:t>ЧЕРНІВЕЦЬКОГО НАЦІОНАЛЬНОГО УНІВЕРСИТЕТУ ІМЕНІ ЮРІЯ ФЕДЬКОВИЧА</a:t>
            </a:r>
            <a:endParaRPr lang="ru-RU" sz="1600" dirty="0"/>
          </a:p>
          <a:p>
            <a:pPr algn="ctr"/>
            <a:r>
              <a:rPr lang="uk-UA" sz="1600" b="1" dirty="0"/>
              <a:t>ЗАПРОШУЄ ВАС НА НАВЧАННЯ </a:t>
            </a:r>
            <a:r>
              <a:rPr lang="uk-UA" sz="1600" b="1" dirty="0" smtClean="0"/>
              <a:t>ЗА СПЕЦІАЛЬНІСТЮ</a:t>
            </a:r>
            <a:endParaRPr lang="ru-RU" sz="1600" dirty="0" smtClean="0"/>
          </a:p>
          <a:p>
            <a:pPr algn="ctr"/>
            <a:r>
              <a:rPr lang="uk-UA" sz="3200" b="1" dirty="0" smtClean="0"/>
              <a:t>«</a:t>
            </a:r>
            <a:r>
              <a:rPr lang="uk-UA" sz="3200" b="1" dirty="0"/>
              <a:t>ОБЛІК І ОПОДАТКУВАННЯ»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132856"/>
          </a:xfrm>
          <a:prstGeom prst="rect">
            <a:avLst/>
          </a:prstGeom>
          <a:gradFill flip="none" rotWithShape="1">
            <a:gsLst>
              <a:gs pos="1700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912768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+mn-lt"/>
              </a:rPr>
              <a:t>ЦІКАВЕ ТА ЯСКРАВЕ СТУДЕНТСЬКЕ ЖИТТЯ: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13285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СТУДЕНТСЬКІ ВЕЧОРИ</a:t>
            </a:r>
            <a:endParaRPr lang="ru-RU" dirty="0"/>
          </a:p>
        </p:txBody>
      </p:sp>
      <p:pic>
        <p:nvPicPr>
          <p:cNvPr id="7170" name="Picture 2" descr="D:\My documentz\Моя папка\Університет\Сайт кафедри\Віртуальний день відкритих дверей\Фото для презентації\3534uY7kJPA.jpg"/>
          <p:cNvPicPr>
            <a:picLocks noChangeAspect="1" noChangeArrowheads="1"/>
          </p:cNvPicPr>
          <p:nvPr/>
        </p:nvPicPr>
        <p:blipFill>
          <a:blip r:embed="rId2" cstate="print"/>
          <a:srcRect b="16369"/>
          <a:stretch>
            <a:fillRect/>
          </a:stretch>
        </p:blipFill>
        <p:spPr bwMode="auto">
          <a:xfrm>
            <a:off x="683568" y="2420888"/>
            <a:ext cx="7670800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D:\My documentz\Моя папка\Університет\Сайт кафедри\Віртуальний день відкритих дверей\Фото для презентації\Герб_кафедри_ОА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1720" cy="2051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132856"/>
          </a:xfrm>
          <a:prstGeom prst="rect">
            <a:avLst/>
          </a:prstGeom>
          <a:gradFill flip="none" rotWithShape="1">
            <a:gsLst>
              <a:gs pos="1700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+mn-lt"/>
              </a:rPr>
              <a:t>ЦІКАВЕ ТА ЯСКРАВЕ СТУДЕНТСЬКЕ ЖИТТЯ: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13285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КОНКУРС “МІС І МІСТЕР БАЛАНС”</a:t>
            </a:r>
            <a:endParaRPr lang="ru-RU" dirty="0"/>
          </a:p>
        </p:txBody>
      </p:sp>
      <p:pic>
        <p:nvPicPr>
          <p:cNvPr id="6146" name="Picture 2" descr="D:\My documentz\Моя папка\Університет\Сайт кафедри\Віртуальний день відкритих дверей\Фото для презентації\Колаж_МісМіст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50957"/>
            <a:ext cx="7503046" cy="4218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D:\My documentz\Моя папка\Університет\Сайт кафедри\Віртуальний день відкритих дверей\Фото для презентації\Герб_кафедри_ОА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1720" cy="2051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132856"/>
          </a:xfrm>
          <a:prstGeom prst="rect">
            <a:avLst/>
          </a:prstGeom>
          <a:gradFill flip="none" rotWithShape="1">
            <a:gsLst>
              <a:gs pos="1700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41784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+mn-lt"/>
              </a:rPr>
              <a:t>ЦІКАВЕ ТА ЯСКРАВЕ СТУДЕНТСЬКЕ ЖИТТЯ: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13285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ДЕНЬ ВИШИВАНКИ</a:t>
            </a:r>
            <a:endParaRPr lang="ru-RU" dirty="0"/>
          </a:p>
        </p:txBody>
      </p:sp>
      <p:pic>
        <p:nvPicPr>
          <p:cNvPr id="8194" name="Picture 2" descr="D:\My documentz\Моя папка\Університет\Сайт кафедри\Віртуальний день відкритих дверей\Фото для презентації\fwdoRPgIf-w.jpg"/>
          <p:cNvPicPr>
            <a:picLocks noChangeAspect="1" noChangeArrowheads="1"/>
          </p:cNvPicPr>
          <p:nvPr/>
        </p:nvPicPr>
        <p:blipFill>
          <a:blip r:embed="rId2" cstate="print"/>
          <a:srcRect t="6245"/>
          <a:stretch>
            <a:fillRect/>
          </a:stretch>
        </p:blipFill>
        <p:spPr bwMode="auto">
          <a:xfrm>
            <a:off x="35496" y="4065647"/>
            <a:ext cx="4392488" cy="2747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D:\My documentz\Моя папка\Університет\Сайт кафедри\Віртуальний день відкритих дверей\Фото для презентації\Герб_кафедри_ОА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1136"/>
            <a:ext cx="2051720" cy="2051720"/>
          </a:xfrm>
          <a:prstGeom prst="rect">
            <a:avLst/>
          </a:prstGeom>
          <a:noFill/>
        </p:spPr>
      </p:pic>
      <p:pic>
        <p:nvPicPr>
          <p:cNvPr id="2050" name="Picture 2" descr="D:\My documentz\Моя папка\Університет\Сайт кафедри\Віртуальний день відкритих дверей\Фото для презентації\U6a3ZIivaEg.jpg"/>
          <p:cNvPicPr>
            <a:picLocks noChangeAspect="1" noChangeArrowheads="1"/>
          </p:cNvPicPr>
          <p:nvPr/>
        </p:nvPicPr>
        <p:blipFill>
          <a:blip r:embed="rId4" cstate="print"/>
          <a:srcRect l="3304" t="8045" r="5284" b="12576"/>
          <a:stretch>
            <a:fillRect/>
          </a:stretch>
        </p:blipFill>
        <p:spPr bwMode="auto">
          <a:xfrm>
            <a:off x="3491880" y="2368214"/>
            <a:ext cx="5544616" cy="3188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132856"/>
          </a:xfrm>
          <a:prstGeom prst="rect">
            <a:avLst/>
          </a:prstGeom>
          <a:gradFill flip="none" rotWithShape="1">
            <a:gsLst>
              <a:gs pos="1700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13792"/>
            <a:ext cx="6912768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+mn-lt"/>
              </a:rPr>
              <a:t>ЦІКАВЕ ТА ЯСКРАВЕ СТУДЕНТСЬКЕ ЖИТТЯ: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213285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БРЕЙН-РИНГ</a:t>
            </a:r>
            <a:endParaRPr lang="ru-RU" dirty="0"/>
          </a:p>
        </p:txBody>
      </p:sp>
      <p:pic>
        <p:nvPicPr>
          <p:cNvPr id="5122" name="Picture 2" descr="D:\My documentz\Моя папка\Університет\Сайт кафедри\Віртуальний день відкритих дверей\Фото для презентації\toANypaLX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4136" y="2465636"/>
            <a:ext cx="6516216" cy="4347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D:\My documentz\Моя папка\Університет\Сайт кафедри\Віртуальний день відкритих дверей\Фото для презентації\Герб_кафедри_ОА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1720" cy="2051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132856"/>
          </a:xfrm>
          <a:prstGeom prst="rect">
            <a:avLst/>
          </a:prstGeom>
          <a:gradFill flip="none" rotWithShape="1">
            <a:gsLst>
              <a:gs pos="1700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7128792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+mn-lt"/>
              </a:rPr>
              <a:t>ЦІКАВЕ ТА ЯСКРАВЕ СТУДЕНТСЬКЕ ЖИТТЯ: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1235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ПОЇЗДКИ – КРУТО, НАТХНЕННО, СПОНТАННО, ВЕСЕЛО!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6023029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 здоровому тілі – здорове мислення. Найкраще – для бухгалтерії!</a:t>
            </a:r>
            <a:endParaRPr lang="ru-RU" dirty="0"/>
          </a:p>
        </p:txBody>
      </p:sp>
      <p:pic>
        <p:nvPicPr>
          <p:cNvPr id="7" name="Picture 2" descr="D:\My documentz\Моя папка\Університет\Сайт кафедри\Віртуальний день відкритих дверей\Фото для презентації\Герб_кафедри_ОА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1720" cy="2051720"/>
          </a:xfrm>
          <a:prstGeom prst="rect">
            <a:avLst/>
          </a:prstGeom>
          <a:noFill/>
        </p:spPr>
      </p:pic>
      <p:pic>
        <p:nvPicPr>
          <p:cNvPr id="3074" name="Picture 2" descr="D:\My documentz\Моя папка\Університет\Сайт кафедри\Віртуальний день відкритих дверей\Фото для презентації\Колаж_Поїздки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20888"/>
            <a:ext cx="7632848" cy="4291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132856"/>
          </a:xfrm>
          <a:prstGeom prst="rect">
            <a:avLst/>
          </a:prstGeom>
          <a:gradFill flip="none" rotWithShape="1">
            <a:gsLst>
              <a:gs pos="1700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912768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+mn-lt"/>
              </a:rPr>
              <a:t>ЦІКАВЕ ТА ЯСКРАВЕ СТУДЕНТСЬКЕ ЖИТТЯ: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13285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ПОСВЯТА СТУДЕНТІВ</a:t>
            </a:r>
            <a:endParaRPr lang="ru-RU" dirty="0"/>
          </a:p>
        </p:txBody>
      </p:sp>
      <p:pic>
        <p:nvPicPr>
          <p:cNvPr id="9218" name="Picture 2" descr="D:\My documentz\Моя папка\Університет\Сайт кафедри\Віртуальний день відкритих дверей\Фото для презентації\Посвята-2016.jpg"/>
          <p:cNvPicPr>
            <a:picLocks noChangeAspect="1" noChangeArrowheads="1"/>
          </p:cNvPicPr>
          <p:nvPr/>
        </p:nvPicPr>
        <p:blipFill>
          <a:blip r:embed="rId2" cstate="print"/>
          <a:srcRect t="12629"/>
          <a:stretch>
            <a:fillRect/>
          </a:stretch>
        </p:blipFill>
        <p:spPr bwMode="auto">
          <a:xfrm>
            <a:off x="1115616" y="2361403"/>
            <a:ext cx="6862114" cy="4496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D:\My documentz\Моя папка\Університет\Сайт кафедри\Віртуальний день відкритих дверей\Фото для презентації\Герб_кафедри_ОА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1720" cy="2051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132856"/>
          </a:xfrm>
          <a:prstGeom prst="rect">
            <a:avLst/>
          </a:prstGeom>
          <a:gradFill flip="none" rotWithShape="1">
            <a:gsLst>
              <a:gs pos="1700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912768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+mn-lt"/>
              </a:rPr>
              <a:t>ЦІКАВЕ ТА ЯСКРАВЕ СТУДЕНТСЬКЕ ЖИТТЯ: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13285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ПОСВЯТА СТУДЕНТІВ</a:t>
            </a:r>
            <a:endParaRPr lang="ru-RU" dirty="0"/>
          </a:p>
        </p:txBody>
      </p:sp>
      <p:pic>
        <p:nvPicPr>
          <p:cNvPr id="6" name="Picture 2" descr="D:\My documentz\Моя папка\Університет\Сайт кафедри\Віртуальний день відкритих дверей\Фото для презентації\Герб_кафедри_ОА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1720" cy="2051720"/>
          </a:xfrm>
          <a:prstGeom prst="rect">
            <a:avLst/>
          </a:prstGeom>
          <a:noFill/>
        </p:spPr>
      </p:pic>
      <p:pic>
        <p:nvPicPr>
          <p:cNvPr id="11266" name="Picture 2" descr="D:\My documentz\Моя папка\Університет\Сайт кафедри\Віртуальний день відкритих дверей\Фото для презентації\Колаж_Посвя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00540"/>
            <a:ext cx="7848872" cy="4412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132856"/>
          </a:xfrm>
          <a:prstGeom prst="rect">
            <a:avLst/>
          </a:prstGeom>
          <a:gradFill flip="none" rotWithShape="1">
            <a:gsLst>
              <a:gs pos="1700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912768" cy="1143000"/>
          </a:xfrm>
        </p:spPr>
        <p:txBody>
          <a:bodyPr>
            <a:noAutofit/>
          </a:bodyPr>
          <a:lstStyle/>
          <a:p>
            <a:r>
              <a:rPr lang="uk-UA" sz="3400" dirty="0" smtClean="0">
                <a:solidFill>
                  <a:schemeClr val="bg1"/>
                </a:solidFill>
                <a:latin typeface="+mn-lt"/>
              </a:rPr>
              <a:t>Наші студенти проявляють себе як ерудити, генератори креативних ідей, спортсмени</a:t>
            </a:r>
            <a:endParaRPr lang="uk-UA" sz="3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2" descr="D:\My documentz\Моя папка\Університет\Сайт кафедри\Віртуальний день відкритих дверей\Фото для презентації\Герб_кафедри_ОА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1720" cy="2051720"/>
          </a:xfrm>
          <a:prstGeom prst="rect">
            <a:avLst/>
          </a:prstGeom>
          <a:noFill/>
        </p:spPr>
      </p:pic>
      <p:pic>
        <p:nvPicPr>
          <p:cNvPr id="1026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276872"/>
            <a:ext cx="4392488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132856"/>
          </a:xfrm>
          <a:prstGeom prst="rect">
            <a:avLst/>
          </a:prstGeom>
          <a:gradFill flip="none" rotWithShape="1">
            <a:gsLst>
              <a:gs pos="1700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D:\My documentz\Моя папка\Університет\Сайт кафедри\Віртуальний день відкритих дверей\Фото для презентації\Герб_кафедри_ОА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1720" cy="205172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051720" y="476672"/>
            <a:ext cx="6912768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Професіоналами не народжуються, ними – стають! А становлення відбувається в стінах зарекомендованого навчального закладу, який працює на результат.</a:t>
            </a:r>
            <a:endParaRPr kumimoji="0" lang="uk-UA" sz="28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026" name="Picture 2" descr="D:\My documentz\Моя папка\Університет\Сайт кафедри\Віртуальний день відкритих дверей\Фото для презентації\IMG_0134.jpg"/>
          <p:cNvPicPr>
            <a:picLocks noChangeAspect="1" noChangeArrowheads="1"/>
          </p:cNvPicPr>
          <p:nvPr/>
        </p:nvPicPr>
        <p:blipFill>
          <a:blip r:embed="rId3" cstate="print"/>
          <a:srcRect b="9816"/>
          <a:stretch>
            <a:fillRect/>
          </a:stretch>
        </p:blipFill>
        <p:spPr bwMode="auto">
          <a:xfrm>
            <a:off x="1033353" y="2348880"/>
            <a:ext cx="7067039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132856"/>
          </a:xfrm>
          <a:prstGeom prst="rect">
            <a:avLst/>
          </a:prstGeom>
          <a:gradFill flip="none" rotWithShape="1">
            <a:gsLst>
              <a:gs pos="1700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+mn-lt"/>
              </a:rPr>
              <a:t>ПРАЦЕВЛАШТУВАННЯ І ПЕРСПЕКТИВИ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348880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Наші випускники </a:t>
            </a:r>
            <a:r>
              <a:rPr lang="uk-UA" sz="2000" b="1" dirty="0" smtClean="0"/>
              <a:t>працевлаштовані:</a:t>
            </a:r>
          </a:p>
          <a:p>
            <a:pPr>
              <a:buFont typeface="Wingdings" pitchFamily="2" charset="2"/>
              <a:buChar char="ü"/>
            </a:pPr>
            <a:r>
              <a:rPr lang="uk-UA" sz="2000" dirty="0" smtClean="0"/>
              <a:t>на підприємствах  різних форм власності;</a:t>
            </a:r>
          </a:p>
          <a:p>
            <a:pPr>
              <a:buFont typeface="Wingdings" pitchFamily="2" charset="2"/>
              <a:buChar char="ü"/>
            </a:pPr>
            <a:r>
              <a:rPr lang="uk-UA" sz="2000" dirty="0" smtClean="0"/>
              <a:t>в </a:t>
            </a:r>
            <a:r>
              <a:rPr lang="uk-UA" sz="2000" dirty="0"/>
              <a:t>фінансово-кредитних </a:t>
            </a:r>
            <a:r>
              <a:rPr lang="uk-UA" sz="2000" dirty="0" smtClean="0"/>
              <a:t>установах;</a:t>
            </a:r>
          </a:p>
          <a:p>
            <a:pPr>
              <a:buFont typeface="Wingdings" pitchFamily="2" charset="2"/>
              <a:buChar char="ü"/>
            </a:pPr>
            <a:r>
              <a:rPr lang="uk-UA" sz="2000" dirty="0" smtClean="0"/>
              <a:t>у державній фіскальній службі;</a:t>
            </a:r>
          </a:p>
          <a:p>
            <a:pPr>
              <a:buFont typeface="Wingdings" pitchFamily="2" charset="2"/>
              <a:buChar char="ü"/>
            </a:pPr>
            <a:r>
              <a:rPr lang="uk-UA" sz="2000" dirty="0" smtClean="0"/>
              <a:t>в </a:t>
            </a:r>
            <a:r>
              <a:rPr lang="uk-UA" sz="2000" dirty="0"/>
              <a:t>аудиторських і консалтингових </a:t>
            </a:r>
            <a:r>
              <a:rPr lang="uk-UA" sz="2000" dirty="0" smtClean="0"/>
              <a:t>фірмах;</a:t>
            </a:r>
          </a:p>
          <a:p>
            <a:pPr>
              <a:buFont typeface="Wingdings" pitchFamily="2" charset="2"/>
              <a:buChar char="ü"/>
            </a:pPr>
            <a:r>
              <a:rPr lang="uk-UA" sz="2000" dirty="0" smtClean="0"/>
              <a:t>у вищих </a:t>
            </a:r>
            <a:r>
              <a:rPr lang="uk-UA" sz="2000" dirty="0"/>
              <a:t>навчальних </a:t>
            </a:r>
            <a:r>
              <a:rPr lang="uk-UA" sz="2000" dirty="0" smtClean="0"/>
              <a:t>закладах;</a:t>
            </a:r>
          </a:p>
          <a:p>
            <a:pPr>
              <a:buFont typeface="Wingdings" pitchFamily="2" charset="2"/>
              <a:buChar char="ü"/>
            </a:pPr>
            <a:r>
              <a:rPr lang="uk-UA" sz="2000" dirty="0" smtClean="0"/>
              <a:t>у науково-дослідних інститутах.</a:t>
            </a:r>
          </a:p>
        </p:txBody>
      </p:sp>
      <p:pic>
        <p:nvPicPr>
          <p:cNvPr id="6" name="Picture 2" descr="D:\My documentz\Моя папка\Університет\Сайт кафедри\Віртуальний день відкритих дверей\Фото для презентації\Герб_кафедри_ОА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1720" cy="2051720"/>
          </a:xfrm>
          <a:prstGeom prst="rect">
            <a:avLst/>
          </a:prstGeom>
          <a:noFill/>
        </p:spPr>
      </p:pic>
      <p:pic>
        <p:nvPicPr>
          <p:cNvPr id="6146" name="Picture 2" descr="http://credit.kherson.ua/wp-content/uploads/2014/03/privatban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420888"/>
            <a:ext cx="1639838" cy="1191537"/>
          </a:xfrm>
          <a:prstGeom prst="rect">
            <a:avLst/>
          </a:prstGeom>
          <a:noFill/>
          <a:effectLst>
            <a:outerShdw blurRad="190500" dist="50800" dir="5400000" algn="ctr" rotWithShape="0">
              <a:schemeClr val="tx1"/>
            </a:outerShdw>
          </a:effectLst>
        </p:spPr>
      </p:pic>
      <p:pic>
        <p:nvPicPr>
          <p:cNvPr id="6148" name="Picture 4" descr="Файл:DFS Ukraine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429000"/>
            <a:ext cx="1259632" cy="1259632"/>
          </a:xfrm>
          <a:prstGeom prst="rect">
            <a:avLst/>
          </a:prstGeom>
          <a:noFill/>
        </p:spPr>
      </p:pic>
      <p:pic>
        <p:nvPicPr>
          <p:cNvPr id="6150" name="Picture 6" descr="Результат пошуку зображень за запитом &quot;BOSTON CONSULTING GROUP png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8116" y="4492631"/>
            <a:ext cx="2626172" cy="808577"/>
          </a:xfrm>
          <a:prstGeom prst="rect">
            <a:avLst/>
          </a:prstGeom>
          <a:noFill/>
          <a:effectLst>
            <a:outerShdw blurRad="152400" dist="50800" dir="5400000" algn="ctr" rotWithShape="0">
              <a:schemeClr val="tx1"/>
            </a:outerShdw>
          </a:effectLst>
        </p:spPr>
      </p:pic>
      <p:pic>
        <p:nvPicPr>
          <p:cNvPr id="6152" name="Picture 8" descr="Результат пошуку зображень за запитом &quot;ЧНУ ІМ Ю ФЕДЬКОВИЧА png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725144"/>
            <a:ext cx="1315463" cy="1618020"/>
          </a:xfrm>
          <a:prstGeom prst="rect">
            <a:avLst/>
          </a:prstGeom>
          <a:noFill/>
        </p:spPr>
      </p:pic>
      <p:pic>
        <p:nvPicPr>
          <p:cNvPr id="4100" name="Picture 4" descr="Результат пошуку зображень за запитом &quot;ннц інститут аграрної економіки png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92188" y="5295798"/>
            <a:ext cx="1379612" cy="1373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64088" y="514415"/>
            <a:ext cx="377991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Завідувач кафедри -</a:t>
            </a:r>
          </a:p>
          <a:p>
            <a:pPr algn="ctr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доктор економічних наук, професор</a:t>
            </a:r>
          </a:p>
          <a:p>
            <a:pPr algn="ctr"/>
            <a:endPara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Ковальчук Тетяна Миколаївна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861048"/>
            <a:ext cx="871296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Місія кафедри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обліку, аналізу 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аудиту 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підготовка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фахівців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високої кваліфікації в сфері обліку і оподаткування,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 зможуть: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ü"/>
            </a:pP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розширити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свій економічний світогляд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 високооплачуваними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фахівцями;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реалізувати свій потенціал у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сфері обліку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оподаткування.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D:\My documentz\Моя папка\Університет\Сайт кафедри\Фото викладачів\4L1C42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51" y="116855"/>
            <a:ext cx="5400545" cy="3600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132856"/>
          </a:xfrm>
          <a:prstGeom prst="rect">
            <a:avLst/>
          </a:prstGeom>
          <a:gradFill flip="none" rotWithShape="1">
            <a:gsLst>
              <a:gs pos="1700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912768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+mn-lt"/>
              </a:rPr>
              <a:t>ПРАЦЕВЛАШТУВАННЯ І ПЕРСПЕКТИВИ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204864"/>
            <a:ext cx="81369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Отримана </a:t>
            </a:r>
            <a:r>
              <a:rPr lang="uk-UA" sz="2000" b="1" dirty="0"/>
              <a:t>освіта дозволяє їм обіймати </a:t>
            </a:r>
            <a:r>
              <a:rPr lang="uk-UA" sz="2000" b="1" dirty="0" smtClean="0"/>
              <a:t>посади:</a:t>
            </a:r>
          </a:p>
          <a:p>
            <a:pPr>
              <a:buFont typeface="Wingdings" pitchFamily="2" charset="2"/>
              <a:buChar char="ü"/>
            </a:pPr>
            <a:r>
              <a:rPr lang="uk-UA" sz="2000" dirty="0" smtClean="0"/>
              <a:t>фінансового директора;</a:t>
            </a:r>
          </a:p>
          <a:p>
            <a:pPr>
              <a:buFont typeface="Wingdings" pitchFamily="2" charset="2"/>
              <a:buChar char="ü"/>
            </a:pPr>
            <a:r>
              <a:rPr lang="uk-UA" sz="2000" dirty="0" smtClean="0"/>
              <a:t>головного бухгалтера;</a:t>
            </a:r>
          </a:p>
          <a:p>
            <a:pPr>
              <a:buFont typeface="Wingdings" pitchFamily="2" charset="2"/>
              <a:buChar char="ü"/>
            </a:pPr>
            <a:r>
              <a:rPr lang="uk-UA" sz="2000" dirty="0" smtClean="0"/>
              <a:t>бухгалтера;</a:t>
            </a:r>
          </a:p>
          <a:p>
            <a:pPr>
              <a:buFont typeface="Wingdings" pitchFamily="2" charset="2"/>
              <a:buChar char="ü"/>
            </a:pPr>
            <a:r>
              <a:rPr lang="uk-UA" sz="2000" dirty="0" smtClean="0"/>
              <a:t>начальника </a:t>
            </a:r>
            <a:r>
              <a:rPr lang="uk-UA" sz="2000" dirty="0"/>
              <a:t>централізованої </a:t>
            </a:r>
            <a:r>
              <a:rPr lang="uk-UA" sz="2000" dirty="0" smtClean="0"/>
              <a:t>бухгалтерії;</a:t>
            </a:r>
          </a:p>
          <a:p>
            <a:pPr>
              <a:buFont typeface="Wingdings" pitchFamily="2" charset="2"/>
              <a:buChar char="ü"/>
            </a:pPr>
            <a:r>
              <a:rPr lang="uk-UA" sz="2000" dirty="0" smtClean="0"/>
              <a:t>завідувача </a:t>
            </a:r>
            <a:r>
              <a:rPr lang="uk-UA" sz="2000" dirty="0"/>
              <a:t>цехової  </a:t>
            </a:r>
            <a:r>
              <a:rPr lang="uk-UA" sz="2000" dirty="0" smtClean="0"/>
              <a:t>бухгалтерії;</a:t>
            </a:r>
          </a:p>
          <a:p>
            <a:pPr>
              <a:buFont typeface="Wingdings" pitchFamily="2" charset="2"/>
              <a:buChar char="ü"/>
            </a:pPr>
            <a:r>
              <a:rPr lang="uk-UA" sz="2000" dirty="0" smtClean="0"/>
              <a:t>аудитора;</a:t>
            </a:r>
          </a:p>
          <a:p>
            <a:pPr>
              <a:buFont typeface="Wingdings" pitchFamily="2" charset="2"/>
              <a:buChar char="ü"/>
            </a:pPr>
            <a:r>
              <a:rPr lang="uk-UA" sz="2000" dirty="0" smtClean="0"/>
              <a:t>бухгалтера-експерта;</a:t>
            </a:r>
          </a:p>
          <a:p>
            <a:pPr>
              <a:buFont typeface="Wingdings" pitchFamily="2" charset="2"/>
              <a:buChar char="ü"/>
            </a:pPr>
            <a:r>
              <a:rPr lang="uk-UA" sz="2000" dirty="0" smtClean="0"/>
              <a:t>аналітика </a:t>
            </a:r>
            <a:r>
              <a:rPr lang="uk-UA" sz="2000" dirty="0"/>
              <a:t>з питань фінансово-економічної </a:t>
            </a:r>
            <a:r>
              <a:rPr lang="uk-UA" sz="2000" dirty="0" smtClean="0"/>
              <a:t>безпеки;</a:t>
            </a:r>
          </a:p>
          <a:p>
            <a:pPr>
              <a:buFont typeface="Wingdings" pitchFamily="2" charset="2"/>
              <a:buChar char="ü"/>
            </a:pPr>
            <a:r>
              <a:rPr lang="uk-UA" sz="2000" dirty="0" smtClean="0"/>
              <a:t>аналітика </a:t>
            </a:r>
            <a:r>
              <a:rPr lang="uk-UA" sz="2000" dirty="0"/>
              <a:t>з дослідження </a:t>
            </a:r>
            <a:r>
              <a:rPr lang="uk-UA" sz="2000" dirty="0" smtClean="0"/>
              <a:t>ринку;</a:t>
            </a:r>
          </a:p>
          <a:p>
            <a:pPr>
              <a:buFont typeface="Wingdings" pitchFamily="2" charset="2"/>
              <a:buChar char="ü"/>
            </a:pPr>
            <a:r>
              <a:rPr lang="uk-UA" sz="2000" dirty="0" smtClean="0"/>
              <a:t>аналітика </a:t>
            </a:r>
            <a:r>
              <a:rPr lang="uk-UA" sz="2000" dirty="0"/>
              <a:t>з </a:t>
            </a:r>
            <a:r>
              <a:rPr lang="uk-UA" sz="2000" dirty="0" smtClean="0"/>
              <a:t>інвестицій;</a:t>
            </a:r>
          </a:p>
          <a:p>
            <a:pPr>
              <a:buFont typeface="Wingdings" pitchFamily="2" charset="2"/>
              <a:buChar char="ü"/>
            </a:pPr>
            <a:r>
              <a:rPr lang="uk-UA" sz="2000" dirty="0" smtClean="0"/>
              <a:t>аналітика </a:t>
            </a:r>
            <a:r>
              <a:rPr lang="uk-UA" sz="2000" dirty="0"/>
              <a:t>з </a:t>
            </a:r>
            <a:r>
              <a:rPr lang="uk-UA" sz="2000" dirty="0" smtClean="0"/>
              <a:t>кредитування;</a:t>
            </a:r>
          </a:p>
          <a:p>
            <a:pPr>
              <a:buFont typeface="Wingdings" pitchFamily="2" charset="2"/>
              <a:buChar char="ü"/>
            </a:pPr>
            <a:r>
              <a:rPr lang="uk-UA" sz="2000" dirty="0" smtClean="0"/>
              <a:t>директорів </a:t>
            </a:r>
            <a:r>
              <a:rPr lang="uk-UA" sz="2000" dirty="0"/>
              <a:t>департаментів і начальників управлінь органів центральної  влади та місцевого самоврядування.</a:t>
            </a:r>
            <a:endParaRPr lang="ru-RU" sz="2000" dirty="0"/>
          </a:p>
        </p:txBody>
      </p:sp>
      <p:pic>
        <p:nvPicPr>
          <p:cNvPr id="6" name="Picture 2" descr="D:\My documentz\Моя папка\Університет\Сайт кафедри\Віртуальний день відкритих дверей\Фото для презентації\Герб_кафедри_ОА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1720" cy="2051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132856"/>
          </a:xfrm>
          <a:prstGeom prst="rect">
            <a:avLst/>
          </a:prstGeom>
          <a:gradFill flip="none" rotWithShape="1">
            <a:gsLst>
              <a:gs pos="1700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768752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+mn-lt"/>
              </a:rPr>
              <a:t>КОНТАКТНА ІНФОРМАЦІЯ: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4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47042" t="14765" r="3703" b="22610"/>
          <a:stretch>
            <a:fillRect/>
          </a:stretch>
        </p:blipFill>
        <p:spPr bwMode="auto">
          <a:xfrm>
            <a:off x="2483768" y="2204864"/>
            <a:ext cx="6408712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2636912"/>
            <a:ext cx="2411760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Кафедра </a:t>
            </a:r>
            <a:r>
              <a:rPr lang="ru-RU" b="1" dirty="0" err="1" smtClean="0"/>
              <a:t>обліку</a:t>
            </a:r>
            <a:r>
              <a:rPr lang="ru-RU" b="1" dirty="0" smtClean="0"/>
              <a:t>, </a:t>
            </a:r>
            <a:r>
              <a:rPr lang="ru-RU" b="1" dirty="0" err="1" smtClean="0"/>
              <a:t>аналізу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аудиту</a:t>
            </a:r>
          </a:p>
          <a:p>
            <a:r>
              <a:rPr lang="ru-RU" b="1" dirty="0" err="1" smtClean="0"/>
              <a:t>Економічний</a:t>
            </a:r>
            <a:r>
              <a:rPr lang="ru-RU" b="1" dirty="0" smtClean="0"/>
              <a:t> факультет</a:t>
            </a:r>
          </a:p>
          <a:p>
            <a:r>
              <a:rPr lang="ru-RU" sz="1600" dirty="0" smtClean="0"/>
              <a:t>ЧНУ </a:t>
            </a:r>
            <a:r>
              <a:rPr lang="ru-RU" sz="1600" dirty="0" err="1" smtClean="0"/>
              <a:t>ім</a:t>
            </a:r>
            <a:r>
              <a:rPr lang="ru-RU" sz="1600" dirty="0" smtClean="0"/>
              <a:t>. Ю. </a:t>
            </a:r>
            <a:r>
              <a:rPr lang="ru-RU" sz="1600" dirty="0" err="1" smtClean="0"/>
              <a:t>Федьковича</a:t>
            </a:r>
            <a:r>
              <a:rPr lang="ru-RU" sz="1600" dirty="0" smtClean="0"/>
              <a:t>,</a:t>
            </a:r>
          </a:p>
          <a:p>
            <a:r>
              <a:rPr lang="ru-RU" sz="1600" dirty="0" err="1" smtClean="0"/>
              <a:t>вул</a:t>
            </a:r>
            <a:r>
              <a:rPr lang="ru-RU" sz="1600" dirty="0" smtClean="0"/>
              <a:t>. </a:t>
            </a:r>
            <a:r>
              <a:rPr lang="ru-RU" sz="1600" dirty="0" err="1" smtClean="0"/>
              <a:t>Кафедральна</a:t>
            </a:r>
            <a:r>
              <a:rPr lang="ru-RU" sz="1600" dirty="0" smtClean="0"/>
              <a:t>, 2,</a:t>
            </a:r>
          </a:p>
          <a:p>
            <a:r>
              <a:rPr lang="uk-UA" sz="1600" dirty="0" smtClean="0"/>
              <a:t>м. Чернівці</a:t>
            </a:r>
          </a:p>
          <a:p>
            <a:r>
              <a:rPr lang="uk-UA" sz="1600" dirty="0" smtClean="0"/>
              <a:t>58000</a:t>
            </a:r>
          </a:p>
          <a:p>
            <a:endParaRPr lang="uk-UA" dirty="0" smtClean="0"/>
          </a:p>
          <a:p>
            <a:r>
              <a:rPr lang="ru-RU" sz="1600" i="1" dirty="0" smtClean="0"/>
              <a:t>Телефон:</a:t>
            </a:r>
            <a:endParaRPr lang="ru-RU" sz="1600" dirty="0" smtClean="0"/>
          </a:p>
          <a:p>
            <a:r>
              <a:rPr lang="ru-RU" sz="1600" dirty="0" smtClean="0"/>
              <a:t>+38 (0372) 52-26-91</a:t>
            </a:r>
          </a:p>
          <a:p>
            <a:r>
              <a:rPr lang="en-US" sz="1600" i="1" dirty="0" smtClean="0"/>
              <a:t>E-mail: </a:t>
            </a:r>
            <a:r>
              <a:rPr lang="en-US" sz="1550" dirty="0" smtClean="0"/>
              <a:t>accounting@chnu.edu.ua</a:t>
            </a:r>
            <a:endParaRPr lang="ru-RU" sz="1550" dirty="0"/>
          </a:p>
        </p:txBody>
      </p:sp>
      <p:pic>
        <p:nvPicPr>
          <p:cNvPr id="7" name="Picture 2" descr="D:\My documentz\Моя папка\Університет\Сайт кафедри\Віртуальний день відкритих дверей\Фото для презентації\Герб_кафедри_ОА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051720" cy="2051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132856"/>
          </a:xfrm>
          <a:prstGeom prst="rect">
            <a:avLst/>
          </a:prstGeom>
          <a:gradFill flip="none" rotWithShape="1">
            <a:gsLst>
              <a:gs pos="1700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42617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+mn-lt"/>
              </a:rPr>
              <a:t>Будемо раді бачити Вас студентами кафедри обліку, аналізу і аудиту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2" descr="D:\My documentz\Моя папка\Університет\Сайт кафедри\Віртуальний день відкритих дверей\Фото для презентації\Герб_кафедри_ОА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1720" cy="2051720"/>
          </a:xfrm>
          <a:prstGeom prst="rect">
            <a:avLst/>
          </a:prstGeom>
          <a:noFill/>
        </p:spPr>
      </p:pic>
      <p:pic>
        <p:nvPicPr>
          <p:cNvPr id="13314" name="Picture 2" descr="Подмигнуть, Смайлик, Счастливы, Улыбка, Желтый, Лиц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325736"/>
            <a:ext cx="4706289" cy="4847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2132856"/>
          </a:xfrm>
          <a:prstGeom prst="rect">
            <a:avLst/>
          </a:prstGeom>
          <a:gradFill flip="none" rotWithShape="1">
            <a:gsLst>
              <a:gs pos="1700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D:\My documentz\Моя папка\Університет\Сайт кафедри\Віртуальний день відкритих дверей\Фото для презентації\Герб_кафедри_ОА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1720" cy="20517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804248" cy="142617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+mn-lt"/>
              </a:rPr>
              <a:t>Переваги навчання на кафедрі обліку, аналізу і аудиту: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132856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800" dirty="0" smtClean="0"/>
              <a:t> обереш зручну форму навчання: денну чи заочну;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 smtClean="0"/>
              <a:t> вивчиш сучасні інформаційні комп’ютерні технології в обліку, аналізі та аудиті;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 smtClean="0"/>
              <a:t> займатимешся науково-дослідною роботою;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 smtClean="0"/>
              <a:t> зможеш пройти військову підготовку;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 smtClean="0"/>
              <a:t> займатимешся різноманітними видами спорту</a:t>
            </a:r>
            <a:r>
              <a:rPr lang="ru-RU" sz="2800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/>
              <a:t> </a:t>
            </a:r>
            <a:r>
              <a:rPr lang="uk-UA" sz="2800" dirty="0" smtClean="0"/>
              <a:t>розвиватимеш свої творчі здібності в гуртках за інтересами;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/>
              <a:t> </a:t>
            </a:r>
            <a:r>
              <a:rPr lang="uk-UA" sz="2800" dirty="0" smtClean="0"/>
              <a:t>зможеш навчатися в Європі за міжнародними програмами мобільності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132856"/>
          </a:xfrm>
          <a:prstGeom prst="rect">
            <a:avLst/>
          </a:prstGeom>
          <a:gradFill flip="none" rotWithShape="1">
            <a:gsLst>
              <a:gs pos="1700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912768" cy="171420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+mn-lt"/>
              </a:rPr>
              <a:t>НА ТЕБЕ ТАКОЖ ЧЕКАЮТЬ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+mn-lt"/>
              </a:rPr>
              <a:t>СУЧАСНІ ЛЕКЦІЙНІ АУДИТОРІЇ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2" descr="D:\My documentz\Моя папка\Університет\Сайт кафедри\Віртуальний день відкритих дверей\Фото для презентації\Герб_кафедри_ОА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1720" cy="2051720"/>
          </a:xfrm>
          <a:prstGeom prst="rect">
            <a:avLst/>
          </a:prstGeom>
          <a:noFill/>
        </p:spPr>
      </p:pic>
      <p:pic>
        <p:nvPicPr>
          <p:cNvPr id="3" name="Picture 2" descr="D:\My documentz\Моя папка\Університет\Сайт кафедри\Віртуальний день відкритих дверей\Фото для презентації\Аудиторія.jpg"/>
          <p:cNvPicPr>
            <a:picLocks noChangeAspect="1" noChangeArrowheads="1"/>
          </p:cNvPicPr>
          <p:nvPr/>
        </p:nvPicPr>
        <p:blipFill>
          <a:blip r:embed="rId3" cstate="print"/>
          <a:srcRect t="6646" b="8288"/>
          <a:stretch>
            <a:fillRect/>
          </a:stretch>
        </p:blipFill>
        <p:spPr bwMode="auto">
          <a:xfrm>
            <a:off x="1043608" y="2204864"/>
            <a:ext cx="7223448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132856"/>
          </a:xfrm>
          <a:prstGeom prst="rect">
            <a:avLst/>
          </a:prstGeom>
          <a:gradFill flip="none" rotWithShape="1">
            <a:gsLst>
              <a:gs pos="1700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13792"/>
            <a:ext cx="6768752" cy="11430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+mn-lt"/>
              </a:rPr>
              <a:t>Майбутні фахівці опанують сучасні інформаційні технології в обліку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50" name="Picture 2" descr="D:\My documentz\Моя папка\Університет\Сайт кафедри\Віртуальний день відкритих дверей\Фото для презентації\90v_GnZHoRs.jpg"/>
          <p:cNvPicPr>
            <a:picLocks noChangeAspect="1" noChangeArrowheads="1"/>
          </p:cNvPicPr>
          <p:nvPr/>
        </p:nvPicPr>
        <p:blipFill>
          <a:blip r:embed="rId2" cstate="print"/>
          <a:srcRect t="13686" b="7281"/>
          <a:stretch>
            <a:fillRect/>
          </a:stretch>
        </p:blipFill>
        <p:spPr bwMode="auto">
          <a:xfrm>
            <a:off x="833999" y="2276872"/>
            <a:ext cx="7410409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D:\My documentz\Моя папка\Університет\Сайт кафедри\Віртуальний день відкритих дверей\Фото для презентації\Герб_кафедри_ОА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1720" cy="2051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132856"/>
          </a:xfrm>
          <a:prstGeom prst="rect">
            <a:avLst/>
          </a:prstGeom>
          <a:gradFill flip="none" rotWithShape="1">
            <a:gsLst>
              <a:gs pos="1700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7092280" cy="164219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+mn-lt"/>
              </a:rPr>
              <a:t>НАУКОВА ТА МІЖНАРОДНА ДІЯЛЬНІСТЬ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134597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На базі економічного факультету регулярно проводяться міжнародні науково-практичні конференції, семінари, тренінги.</a:t>
            </a:r>
            <a:endParaRPr lang="ru-RU" dirty="0"/>
          </a:p>
        </p:txBody>
      </p:sp>
      <p:pic>
        <p:nvPicPr>
          <p:cNvPr id="6" name="Picture 2" descr="D:\My documentz\Моя папка\Університет\Сайт кафедри\Віртуальний день відкритих дверей\Фото для презентації\Герб_кафедри_ОА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1720" cy="2051720"/>
          </a:xfrm>
          <a:prstGeom prst="rect">
            <a:avLst/>
          </a:prstGeom>
          <a:noFill/>
        </p:spPr>
      </p:pic>
      <p:pic>
        <p:nvPicPr>
          <p:cNvPr id="12290" name="Picture 2" descr="D:\My documentz\Моя папка\Університет\Сайт кафедри\Віртуальний день відкритих дверей\Фото для презентації\sLb6vTOlG1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1228" y="2780928"/>
            <a:ext cx="570908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132856"/>
          </a:xfrm>
          <a:prstGeom prst="rect">
            <a:avLst/>
          </a:prstGeom>
          <a:gradFill flip="none" rotWithShape="1">
            <a:gsLst>
              <a:gs pos="1700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7092280" cy="1498178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+mn-lt"/>
              </a:rPr>
              <a:t>Кафедра обліку, аналізу і аудиту приймає активну участь в різних міжнародних проектах, серед яких: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13285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ERASMUS+</a:t>
            </a:r>
            <a:r>
              <a:rPr lang="uk-UA" sz="2400" dirty="0" smtClean="0"/>
              <a:t>, </a:t>
            </a:r>
            <a:r>
              <a:rPr lang="en-US" sz="2400" dirty="0" smtClean="0"/>
              <a:t>TEMPUS</a:t>
            </a:r>
            <a:r>
              <a:rPr lang="uk-UA" sz="2400" dirty="0" smtClean="0"/>
              <a:t>, </a:t>
            </a:r>
            <a:r>
              <a:rPr lang="en-US" sz="2400" dirty="0" smtClean="0"/>
              <a:t>HORIZON-2020</a:t>
            </a:r>
            <a:endParaRPr lang="ru-RU" sz="2400" dirty="0"/>
          </a:p>
        </p:txBody>
      </p:sp>
      <p:pic>
        <p:nvPicPr>
          <p:cNvPr id="3074" name="Picture 2" descr="D:\My documentz\Моя папка\Університет\Сайт кафедри\Віртуальний день відкритих дверей\Фото для презентації\Колаж_Годованец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92896"/>
            <a:ext cx="7556526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D:\My documentz\Моя папка\Університет\Сайт кафедри\Віртуальний день відкритих дверей\Фото для презентації\Герб_кафедри_ОА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1720" cy="2051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132856"/>
          </a:xfrm>
          <a:prstGeom prst="rect">
            <a:avLst/>
          </a:prstGeom>
          <a:gradFill flip="none" rotWithShape="1">
            <a:gsLst>
              <a:gs pos="1700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5392" y="557808"/>
            <a:ext cx="6635080" cy="1143000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+mn-lt"/>
              </a:rPr>
              <a:t>Кафедра обліку, аналізу і аудиту приймає активну участь в різних міжнародних проектах, серед яких: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13285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ERASMUS+</a:t>
            </a:r>
            <a:r>
              <a:rPr lang="uk-UA" sz="2400" dirty="0" smtClean="0"/>
              <a:t>, </a:t>
            </a:r>
            <a:r>
              <a:rPr lang="en-US" sz="2400" dirty="0" smtClean="0"/>
              <a:t>TEMPUS</a:t>
            </a:r>
            <a:r>
              <a:rPr lang="uk-UA" sz="2400" dirty="0" smtClean="0"/>
              <a:t>, </a:t>
            </a:r>
            <a:r>
              <a:rPr lang="en-US" sz="2400" dirty="0" smtClean="0"/>
              <a:t>HORIZON-2020</a:t>
            </a:r>
            <a:endParaRPr lang="ru-RU" sz="2400" dirty="0"/>
          </a:p>
        </p:txBody>
      </p:sp>
      <p:pic>
        <p:nvPicPr>
          <p:cNvPr id="4098" name="Picture 2" descr="D:\My documentz\Моя папка\Університет\Сайт кафедри\Віртуальний день відкритих дверей\Фото для презентації\Колаж_Подоб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3933"/>
            <a:ext cx="7359030" cy="4137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D:\My documentz\Моя папка\Університет\Сайт кафедри\Віртуальний день відкритих дверей\Фото для презентації\Герб_кафедри_ОА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1720" cy="2051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132856"/>
          </a:xfrm>
          <a:prstGeom prst="rect">
            <a:avLst/>
          </a:prstGeom>
          <a:gradFill flip="none" rotWithShape="1">
            <a:gsLst>
              <a:gs pos="1700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85800"/>
            <a:ext cx="7128792" cy="1143000"/>
          </a:xfrm>
        </p:spPr>
        <p:txBody>
          <a:bodyPr>
            <a:noAutofit/>
          </a:bodyPr>
          <a:lstStyle/>
          <a:p>
            <a:r>
              <a:rPr lang="uk-UA" sz="2700" dirty="0" smtClean="0">
                <a:solidFill>
                  <a:schemeClr val="bg1"/>
                </a:solidFill>
                <a:latin typeface="+mn-lt"/>
              </a:rPr>
              <a:t>ІНТЕГРАЦІЯ НАВЧАЛЬНОГО ПРОЦЕСУ З ПРАКТИКОЮ (ПРОВЕДЕННЯ ЗАНЯТЬ У БУХГАЛТЕРІЯХ ПІДПРИЄМСТВ, ОРГАНІЗАЦІЙ ТА УСТАНОВ)</a:t>
            </a:r>
            <a:endParaRPr lang="ru-RU" sz="27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2" descr="D:\My documentz\Моя папка\Університет\Сайт кафедри\Віртуальний день відкритих дверей\Фото для презентації\Герб_кафедри_ОА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1720" cy="2051720"/>
          </a:xfrm>
          <a:prstGeom prst="rect">
            <a:avLst/>
          </a:prstGeom>
          <a:noFill/>
        </p:spPr>
      </p:pic>
      <p:pic>
        <p:nvPicPr>
          <p:cNvPr id="1026" name="Picture 2" descr="D:\My documentz\Моя папка\Університет\Сайт кафедри\Віртуальний день відкритих дверей\Фото для презентації\коллаж 2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78" y="2420888"/>
            <a:ext cx="8926018" cy="3924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537</TotalTime>
  <Words>504</Words>
  <Application>Microsoft Office PowerPoint</Application>
  <PresentationFormat>Экран (4:3)</PresentationFormat>
  <Paragraphs>83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Слайд 1</vt:lpstr>
      <vt:lpstr>Слайд 2</vt:lpstr>
      <vt:lpstr>Переваги навчання на кафедрі обліку, аналізу і аудиту:</vt:lpstr>
      <vt:lpstr>НА ТЕБЕ ТАКОЖ ЧЕКАЮТЬ СУЧАСНІ ЛЕКЦІЙНІ АУДИТОРІЇ</vt:lpstr>
      <vt:lpstr>Майбутні фахівці опанують сучасні інформаційні технології в обліку</vt:lpstr>
      <vt:lpstr>НАУКОВА ТА МІЖНАРОДНА ДІЯЛЬНІСТЬ</vt:lpstr>
      <vt:lpstr>Кафедра обліку, аналізу і аудиту приймає активну участь в різних міжнародних проектах, серед яких:</vt:lpstr>
      <vt:lpstr>Кафедра обліку, аналізу і аудиту приймає активну участь в різних міжнародних проектах, серед яких:</vt:lpstr>
      <vt:lpstr>ІНТЕГРАЦІЯ НАВЧАЛЬНОГО ПРОЦЕСУ З ПРАКТИКОЮ (ПРОВЕДЕННЯ ЗАНЯТЬ У БУХГАЛТЕРІЯХ ПІДПРИЄМСТВ, ОРГАНІЗАЦІЙ ТА УСТАНОВ)</vt:lpstr>
      <vt:lpstr>ЦІКАВЕ ТА ЯСКРАВЕ СТУДЕНТСЬКЕ ЖИТТЯ:</vt:lpstr>
      <vt:lpstr>ЦІКАВЕ ТА ЯСКРАВЕ СТУДЕНТСЬКЕ ЖИТТЯ:</vt:lpstr>
      <vt:lpstr>ЦІКАВЕ ТА ЯСКРАВЕ СТУДЕНТСЬКЕ ЖИТТЯ:</vt:lpstr>
      <vt:lpstr>ЦІКАВЕ ТА ЯСКРАВЕ СТУДЕНТСЬКЕ ЖИТТЯ:</vt:lpstr>
      <vt:lpstr>ЦІКАВЕ ТА ЯСКРАВЕ СТУДЕНТСЬКЕ ЖИТТЯ:</vt:lpstr>
      <vt:lpstr>ЦІКАВЕ ТА ЯСКРАВЕ СТУДЕНТСЬКЕ ЖИТТЯ:</vt:lpstr>
      <vt:lpstr>ЦІКАВЕ ТА ЯСКРАВЕ СТУДЕНТСЬКЕ ЖИТТЯ:</vt:lpstr>
      <vt:lpstr>Наші студенти проявляють себе як ерудити, генератори креативних ідей, спортсмени</vt:lpstr>
      <vt:lpstr>Слайд 18</vt:lpstr>
      <vt:lpstr>ПРАЦЕВЛАШТУВАННЯ І ПЕРСПЕКТИВИ</vt:lpstr>
      <vt:lpstr>ПРАЦЕВЛАШТУВАННЯ І ПЕРСПЕКТИВИ</vt:lpstr>
      <vt:lpstr>КОНТАКТНА ІНФОРМАЦІЯ:</vt:lpstr>
      <vt:lpstr>Будемо раді бачити Вас студентами кафедри обліку, аналізу і аудиту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144</cp:revision>
  <dcterms:created xsi:type="dcterms:W3CDTF">2017-03-22T12:24:03Z</dcterms:created>
  <dcterms:modified xsi:type="dcterms:W3CDTF">2017-03-30T12:46:36Z</dcterms:modified>
</cp:coreProperties>
</file>